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6" r:id="rId3"/>
    <p:sldId id="357" r:id="rId4"/>
    <p:sldId id="358" r:id="rId5"/>
    <p:sldId id="359" r:id="rId6"/>
    <p:sldId id="362" r:id="rId7"/>
    <p:sldId id="360" r:id="rId8"/>
    <p:sldId id="298" r:id="rId9"/>
    <p:sldId id="277" r:id="rId10"/>
    <p:sldId id="280" r:id="rId11"/>
    <p:sldId id="290" r:id="rId12"/>
    <p:sldId id="348" r:id="rId13"/>
    <p:sldId id="349" r:id="rId14"/>
    <p:sldId id="354" r:id="rId15"/>
    <p:sldId id="341" r:id="rId16"/>
    <p:sldId id="347" r:id="rId17"/>
    <p:sldId id="351" r:id="rId18"/>
    <p:sldId id="352" r:id="rId19"/>
    <p:sldId id="353" r:id="rId20"/>
    <p:sldId id="355" r:id="rId21"/>
    <p:sldId id="363" r:id="rId22"/>
    <p:sldId id="35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C9F5-32D2-42B5-96C6-A2155698F10A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F3CC-1C16-44C5-879B-389FF4F45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F3CC-1C16-44C5-879B-389FF4F4502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2964-C42E-4AD1-A221-207409CF8EE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17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WoT/IG/wiki/Main_Page" TargetMode="External"/><Relationship Id="rId3" Type="http://schemas.openxmlformats.org/officeDocument/2006/relationships/hyperlink" Target="https://lists.w3.org/Archives/Public/public-wot-ig/" TargetMode="External"/><Relationship Id="rId7" Type="http://schemas.openxmlformats.org/officeDocument/2006/relationships/hyperlink" Target="https://github.com/w3c/wot" TargetMode="External"/><Relationship Id="rId2" Type="http://schemas.openxmlformats.org/officeDocument/2006/relationships/hyperlink" Target="https://www.w3.org/WoT/I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3c.github.io/wot/current-practices/wot-practices-beijing-2016.html" TargetMode="External"/><Relationship Id="rId5" Type="http://schemas.openxmlformats.org/officeDocument/2006/relationships/hyperlink" Target="http://w3c.github.io/wot/current-practices/wot-practices.html" TargetMode="External"/><Relationship Id="rId10" Type="http://schemas.openxmlformats.org/officeDocument/2006/relationships/hyperlink" Target="https://github.com/mkovatsc/wot-demo-devices" TargetMode="External"/><Relationship Id="rId4" Type="http://schemas.openxmlformats.org/officeDocument/2006/relationships/hyperlink" Target="http://w3c.github.io/wot/architecture/wot-architecture.html" TargetMode="External"/><Relationship Id="rId9" Type="http://schemas.openxmlformats.org/officeDocument/2006/relationships/hyperlink" Target="https://github.com/thingweb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3c.github.io/wot/current-practices/wot-practices-beijing-2016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0010w1v\Pictures\wo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298146"/>
            <a:ext cx="7920878" cy="42162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W3C </a:t>
            </a:r>
            <a:r>
              <a:rPr lang="en-US" sz="4000" b="1" dirty="0" err="1" smtClean="0"/>
              <a:t>WoT</a:t>
            </a:r>
            <a:r>
              <a:rPr lang="en-US" sz="4000" b="1" dirty="0" smtClean="0"/>
              <a:t> </a:t>
            </a:r>
            <a:r>
              <a:rPr lang="en-US" sz="4000" b="1" smtClean="0"/>
              <a:t>Thing Description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064896" cy="1124744"/>
          </a:xfrm>
        </p:spPr>
        <p:txBody>
          <a:bodyPr/>
          <a:lstStyle/>
          <a:p>
            <a:r>
              <a:rPr lang="en-US" dirty="0" smtClean="0"/>
              <a:t>Joint meeting with SDWG, 21 September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 Description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Thing metadata and interaction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0" name="角丸四角形 22"/>
          <p:cNvSpPr/>
          <p:nvPr/>
        </p:nvSpPr>
        <p:spPr bwMode="auto">
          <a:xfrm>
            <a:off x="1034607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Connector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1" name="角丸四角形 22"/>
          <p:cNvSpPr/>
          <p:nvPr/>
        </p:nvSpPr>
        <p:spPr bwMode="auto">
          <a:xfrm>
            <a:off x="6219183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Connector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/>
              <a:t>Protocol </a:t>
            </a: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14" name="円柱 78"/>
          <p:cNvSpPr/>
          <p:nvPr/>
        </p:nvSpPr>
        <p:spPr bwMode="gray">
          <a:xfrm>
            <a:off x="4520631" y="3077804"/>
            <a:ext cx="1275505" cy="97210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smtClean="0">
                <a:solidFill>
                  <a:schemeClr val="bg1"/>
                </a:solidFill>
                <a:ea typeface="+mj-ea"/>
              </a:rPr>
              <a:t>Thing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Description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smtClean="0">
                <a:solidFill>
                  <a:schemeClr val="bg1"/>
                </a:solidFill>
              </a:rPr>
            </a:br>
            <a:r>
              <a:rPr kumimoji="1" lang="en-US" altLang="ja-JP" sz="2000" smtClean="0">
                <a:solidFill>
                  <a:schemeClr val="bg1"/>
                </a:solidFill>
              </a:rPr>
              <a:t>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cxnSp>
        <p:nvCxnSpPr>
          <p:cNvPr id="27" name="Gerade Verbindung mit Pfeil 26"/>
          <p:cNvCxnSpPr>
            <a:stCxn id="17" idx="1"/>
            <a:endCxn id="14" idx="4"/>
          </p:cNvCxnSpPr>
          <p:nvPr/>
        </p:nvCxnSpPr>
        <p:spPr>
          <a:xfrm flipH="1" flipV="1">
            <a:off x="5796136" y="3563859"/>
            <a:ext cx="432048" cy="3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5" idx="1"/>
          </p:cNvCxnSpPr>
          <p:nvPr/>
        </p:nvCxnSpPr>
        <p:spPr>
          <a:xfrm flipH="1" flipV="1">
            <a:off x="5796136" y="3789040"/>
            <a:ext cx="432048" cy="4979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796136" y="3000036"/>
            <a:ext cx="432048" cy="3569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 Description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clients can understand </a:t>
            </a:r>
            <a:r>
              <a:rPr lang="en-US" dirty="0" err="1" smtClean="0"/>
              <a:t>WoT</a:t>
            </a:r>
            <a:r>
              <a:rPr lang="en-US" dirty="0" smtClean="0"/>
              <a:t> Interface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0" name="角丸四角形 22"/>
          <p:cNvSpPr/>
          <p:nvPr/>
        </p:nvSpPr>
        <p:spPr bwMode="auto">
          <a:xfrm>
            <a:off x="1034607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Connector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1" name="角丸四角形 22"/>
          <p:cNvSpPr/>
          <p:nvPr/>
        </p:nvSpPr>
        <p:spPr bwMode="auto">
          <a:xfrm>
            <a:off x="6219183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Connector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/>
              <a:t>Protocol </a:t>
            </a: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14" name="円柱 78"/>
          <p:cNvSpPr/>
          <p:nvPr/>
        </p:nvSpPr>
        <p:spPr bwMode="gray">
          <a:xfrm>
            <a:off x="4520631" y="3077804"/>
            <a:ext cx="1275505" cy="97210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smtClean="0">
                <a:solidFill>
                  <a:schemeClr val="bg1"/>
                </a:solidFill>
                <a:ea typeface="+mj-ea"/>
              </a:rPr>
              <a:t>Thing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Description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smtClean="0">
                <a:solidFill>
                  <a:schemeClr val="bg1"/>
                </a:solidFill>
              </a:rPr>
            </a:br>
            <a:r>
              <a:rPr kumimoji="1" lang="en-US" altLang="ja-JP" sz="2000" smtClean="0">
                <a:solidFill>
                  <a:schemeClr val="bg1"/>
                </a:solidFill>
              </a:rPr>
              <a:t>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Metadata, URIs</a:t>
            </a:r>
          </a:p>
        </p:txBody>
      </p:sp>
      <p:cxnSp>
        <p:nvCxnSpPr>
          <p:cNvPr id="27" name="Gerade Verbindung mit Pfeil 26"/>
          <p:cNvCxnSpPr>
            <a:stCxn id="17" idx="1"/>
            <a:endCxn id="14" idx="4"/>
          </p:cNvCxnSpPr>
          <p:nvPr/>
        </p:nvCxnSpPr>
        <p:spPr>
          <a:xfrm flipH="1" flipV="1">
            <a:off x="5796136" y="3563859"/>
            <a:ext cx="432048" cy="3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5" idx="1"/>
          </p:cNvCxnSpPr>
          <p:nvPr/>
        </p:nvCxnSpPr>
        <p:spPr>
          <a:xfrm flipH="1" flipV="1">
            <a:off x="5796136" y="3789040"/>
            <a:ext cx="432048" cy="4979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796136" y="3000036"/>
            <a:ext cx="432048" cy="3569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4" idx="2"/>
            <a:endCxn id="25" idx="3"/>
          </p:cNvCxnSpPr>
          <p:nvPr/>
        </p:nvCxnSpPr>
        <p:spPr>
          <a:xfrm flipH="1">
            <a:off x="2949588" y="3563859"/>
            <a:ext cx="1571043" cy="3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Aspects covered by Thing Description</a:t>
            </a:r>
            <a:endParaRPr lang="en-US" dirty="0"/>
          </a:p>
        </p:txBody>
      </p:sp>
      <p:pic>
        <p:nvPicPr>
          <p:cNvPr id="69634" name="Picture 2" descr="https://w3c.github.io/wot/current-practices/td-concept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1393760"/>
            <a:ext cx="5615518" cy="52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your Thing based on JSON-LD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Reach interoperability by a</a:t>
            </a:r>
            <a:br>
              <a:rPr lang="en-US" dirty="0" smtClean="0"/>
            </a:br>
            <a:r>
              <a:rPr lang="en-US" dirty="0" smtClean="0"/>
              <a:t>semantic description language</a:t>
            </a:r>
          </a:p>
          <a:p>
            <a:pPr lvl="1"/>
            <a:r>
              <a:rPr lang="en-US" dirty="0" smtClean="0"/>
              <a:t>based on well established JSON format</a:t>
            </a:r>
          </a:p>
          <a:p>
            <a:pPr lvl="1"/>
            <a:r>
              <a:rPr lang="en-US" dirty="0" smtClean="0"/>
              <a:t>enables machine interoperability by using (standardized) vocabularies from given </a:t>
            </a:r>
            <a:r>
              <a:rPr lang="en-US" i="1" dirty="0" smtClean="0"/>
              <a:t>@context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JSON-LD is rooted in the RDF model</a:t>
            </a:r>
          </a:p>
          <a:p>
            <a:pPr lvl="1"/>
            <a:r>
              <a:rPr lang="en-US" dirty="0" smtClean="0"/>
              <a:t>subject, predicate, object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3908425" cy="4062651"/>
          </a:xfrm>
          <a:prstGeom prst="rect">
            <a:avLst/>
          </a:prstGeom>
          <a:solidFill>
            <a:schemeClr val="bg1"/>
          </a:solidFill>
          <a:effectLst>
            <a:outerShdw blurRad="381000" dist="1905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"@context"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[ …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“Thing"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myTempSensor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uris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"coap://www.example.com:5683/temp"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"encodings":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"JSON"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"properties":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"@id"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"Temperature"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"unit":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celsius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"writable": </a:t>
            </a:r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]}],</a:t>
            </a:r>
            <a:endParaRPr lang="en-US" sz="10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“actions":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“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inputData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}},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myThermostat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“set"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]}],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"events":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myWarning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/high"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143889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coap://www.example.com:5683/temp</a:t>
            </a:r>
            <a:endParaRPr lang="en-US" sz="12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3789040"/>
            <a:ext cx="144430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/.well-known/core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/temp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GB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temp/</a:t>
            </a:r>
            <a:r>
              <a:rPr lang="en-GB" sz="12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</a:t>
            </a:r>
            <a:endParaRPr lang="en-GB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GB" sz="1200" dirty="0" smtClean="0">
                <a:latin typeface="Consolas" pitchFamily="49" charset="0"/>
                <a:cs typeface="Consolas" pitchFamily="49" charset="0"/>
              </a:rPr>
              <a:t>temp/set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 smtClean="0">
                <a:latin typeface="Consolas" pitchFamily="49" charset="0"/>
                <a:cs typeface="Consolas" pitchFamily="49" charset="0"/>
              </a:rPr>
              <a:t>/temp/</a:t>
            </a:r>
            <a:r>
              <a:rPr lang="en-GB" sz="12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GB" sz="1200" dirty="0" smtClean="0">
                <a:latin typeface="Consolas" pitchFamily="49" charset="0"/>
                <a:cs typeface="Consolas" pitchFamily="49" charset="0"/>
              </a:rPr>
              <a:t>/high</a:t>
            </a:r>
            <a:endParaRPr lang="en-GB" sz="12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Gewinkelte Verbindung 7"/>
          <p:cNvCxnSpPr/>
          <p:nvPr/>
        </p:nvCxnSpPr>
        <p:spPr>
          <a:xfrm>
            <a:off x="4211960" y="3140968"/>
            <a:ext cx="1008112" cy="93610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/>
          <p:cNvCxnSpPr/>
          <p:nvPr/>
        </p:nvCxnSpPr>
        <p:spPr>
          <a:xfrm flipV="1">
            <a:off x="2699792" y="4293096"/>
            <a:ext cx="2520280" cy="36004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 flipV="1">
            <a:off x="2771800" y="4437112"/>
            <a:ext cx="2448272" cy="1080120"/>
          </a:xfrm>
          <a:prstGeom prst="bentConnector3">
            <a:avLst>
              <a:gd name="adj1" fmla="val 56321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flipV="1">
            <a:off x="3059832" y="4653136"/>
            <a:ext cx="2160240" cy="1512168"/>
          </a:xfrm>
          <a:prstGeom prst="bentConnector3">
            <a:avLst>
              <a:gd name="adj1" fmla="val 58466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3908425" cy="4062651"/>
          </a:xfrm>
          <a:prstGeom prst="rect">
            <a:avLst/>
          </a:prstGeom>
          <a:solidFill>
            <a:schemeClr val="bg1"/>
          </a:solidFill>
          <a:effectLst>
            <a:outerShdw blurRad="381000" dist="1905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"@context"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[ …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“Thing"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myTempSensor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uris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"coap://www.example.com:5683/temp"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"encodings":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"JSON"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"properties":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"@id"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"Temperature"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"unit":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celsius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"writable": </a:t>
            </a:r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]}],</a:t>
            </a:r>
            <a:endParaRPr lang="en-US" sz="10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“actions":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“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inputData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}},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myThermostat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“set"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]}],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"events":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myWarning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/high"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143889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coap://www.example.com:5683/temp</a:t>
            </a:r>
            <a:endParaRPr lang="en-US" sz="12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6228184" y="3861048"/>
            <a:ext cx="2568026" cy="1728192"/>
            <a:chOff x="2194474" y="2636912"/>
            <a:chExt cx="2568026" cy="1728192"/>
          </a:xfrm>
        </p:grpSpPr>
        <p:grpSp>
          <p:nvGrpSpPr>
            <p:cNvPr id="8" name="Group 18"/>
            <p:cNvGrpSpPr/>
            <p:nvPr/>
          </p:nvGrpSpPr>
          <p:grpSpPr>
            <a:xfrm>
              <a:off x="2194474" y="2636912"/>
              <a:ext cx="2290843" cy="1728192"/>
              <a:chOff x="2194474" y="2636912"/>
              <a:chExt cx="2290843" cy="17281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94474" y="2636912"/>
                <a:ext cx="2290843" cy="1728192"/>
                <a:chOff x="2194474" y="2636912"/>
                <a:chExt cx="2290843" cy="1728192"/>
              </a:xfrm>
            </p:grpSpPr>
            <p:sp>
              <p:nvSpPr>
                <p:cNvPr id="14" name="Rechteck 52"/>
                <p:cNvSpPr/>
                <p:nvPr/>
              </p:nvSpPr>
              <p:spPr>
                <a:xfrm>
                  <a:off x="2194474" y="3284404"/>
                  <a:ext cx="720080" cy="2880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Proxy </a:t>
                  </a:r>
                  <a:r>
                    <a:rPr lang="de-DE" sz="800" dirty="0" err="1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Resource</a:t>
                  </a:r>
                  <a:endParaRPr lang="de-DE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5" name="Rechteck 52"/>
                <p:cNvSpPr/>
                <p:nvPr/>
              </p:nvSpPr>
              <p:spPr>
                <a:xfrm>
                  <a:off x="2194474" y="2636912"/>
                  <a:ext cx="720080" cy="2880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u="sng" dirty="0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Web </a:t>
                  </a:r>
                  <a:r>
                    <a:rPr lang="de-DE" sz="800" u="sng" dirty="0" err="1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Resource</a:t>
                  </a:r>
                  <a:endParaRPr lang="de-DE" sz="1400" u="sng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endParaRPr>
                </a:p>
              </p:txBody>
            </p:sp>
            <p:cxnSp>
              <p:nvCxnSpPr>
                <p:cNvPr id="16" name="Gerade Verbindung mit Pfeil 363"/>
                <p:cNvCxnSpPr>
                  <a:stCxn id="14" idx="0"/>
                  <a:endCxn id="15" idx="2"/>
                </p:cNvCxnSpPr>
                <p:nvPr/>
              </p:nvCxnSpPr>
              <p:spPr>
                <a:xfrm flipV="1">
                  <a:off x="2554514" y="2924944"/>
                  <a:ext cx="0" cy="35946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hteck 52"/>
                <p:cNvSpPr/>
                <p:nvPr/>
              </p:nvSpPr>
              <p:spPr>
                <a:xfrm>
                  <a:off x="2194474" y="4077072"/>
                  <a:ext cx="720080" cy="2880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 err="1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Semantic</a:t>
                  </a:r>
                  <a:r>
                    <a:rPr lang="de-DE" sz="800" dirty="0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 </a:t>
                  </a:r>
                  <a:r>
                    <a:rPr lang="de-DE" sz="800" dirty="0" err="1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Resource</a:t>
                  </a:r>
                  <a:endParaRPr lang="de-DE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endParaRPr>
                </a:p>
              </p:txBody>
            </p:sp>
            <p:cxnSp>
              <p:nvCxnSpPr>
                <p:cNvPr id="18" name="Gerade Verbindung mit Pfeil 363"/>
                <p:cNvCxnSpPr>
                  <a:stCxn id="17" idx="0"/>
                  <a:endCxn id="14" idx="2"/>
                </p:cNvCxnSpPr>
                <p:nvPr/>
              </p:nvCxnSpPr>
              <p:spPr>
                <a:xfrm flipV="1">
                  <a:off x="2554514" y="3572436"/>
                  <a:ext cx="0" cy="504636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hteck 52"/>
                <p:cNvSpPr/>
                <p:nvPr/>
              </p:nvSpPr>
              <p:spPr>
                <a:xfrm>
                  <a:off x="3765237" y="2636912"/>
                  <a:ext cx="720080" cy="28803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u="sng" dirty="0" err="1" smtClean="0">
                      <a:solidFill>
                        <a:schemeClr val="tx1"/>
                      </a:solidFill>
                      <a:latin typeface="Consolas" pitchFamily="49" charset="0"/>
                      <a:cs typeface="Consolas" pitchFamily="49" charset="0"/>
                    </a:rPr>
                    <a:t>Entity</a:t>
                  </a:r>
                  <a:endParaRPr lang="de-DE" sz="1400" u="sng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endParaRPr>
                </a:p>
              </p:txBody>
            </p:sp>
            <p:cxnSp>
              <p:nvCxnSpPr>
                <p:cNvPr id="20" name="Gerade Verbindung mit Pfeil 363"/>
                <p:cNvCxnSpPr>
                  <a:stCxn id="15" idx="3"/>
                  <a:endCxn id="19" idx="1"/>
                </p:cNvCxnSpPr>
                <p:nvPr/>
              </p:nvCxnSpPr>
              <p:spPr>
                <a:xfrm>
                  <a:off x="2914554" y="2780928"/>
                  <a:ext cx="850683" cy="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Form 95"/>
              <p:cNvCxnSpPr>
                <a:stCxn id="14" idx="3"/>
                <a:endCxn id="19" idx="2"/>
              </p:cNvCxnSpPr>
              <p:nvPr/>
            </p:nvCxnSpPr>
            <p:spPr>
              <a:xfrm flipV="1">
                <a:off x="2914554" y="2924944"/>
                <a:ext cx="1210723" cy="50347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914554" y="3021335"/>
                <a:ext cx="6480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 err="1" smtClean="0">
                    <a:latin typeface="Consolas" pitchFamily="49" charset="0"/>
                    <a:cs typeface="Consolas" pitchFamily="49" charset="0"/>
                  </a:rPr>
                  <a:t>proxyFor</a:t>
                </a:r>
                <a:endParaRPr lang="en-US" sz="800" dirty="0">
                  <a:latin typeface="Consolas" pitchFamily="49" charset="0"/>
                  <a:cs typeface="Consolas" pitchFamily="49" charset="0"/>
                </a:endParaRPr>
              </a:p>
            </p:txBody>
          </p:sp>
        </p:grpSp>
        <p:cxnSp>
          <p:nvCxnSpPr>
            <p:cNvPr id="9" name="Form 95"/>
            <p:cNvCxnSpPr>
              <a:stCxn id="17" idx="3"/>
              <a:endCxn id="19" idx="2"/>
            </p:cNvCxnSpPr>
            <p:nvPr/>
          </p:nvCxnSpPr>
          <p:spPr>
            <a:xfrm flipV="1">
              <a:off x="2914554" y="2924944"/>
              <a:ext cx="1210723" cy="1296144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41201" y="3572436"/>
              <a:ext cx="13212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>
                  <a:latin typeface="Consolas" pitchFamily="49" charset="0"/>
                  <a:cs typeface="Consolas" pitchFamily="49" charset="0"/>
                </a:rPr>
                <a:t>formalExactProxyFor</a:t>
              </a:r>
              <a:endParaRPr lang="en-US" sz="8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1" name="Rechteck 52"/>
          <p:cNvSpPr/>
          <p:nvPr/>
        </p:nvSpPr>
        <p:spPr>
          <a:xfrm>
            <a:off x="7798947" y="2916773"/>
            <a:ext cx="72008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Thing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hteck 55"/>
          <p:cNvSpPr/>
          <p:nvPr/>
        </p:nvSpPr>
        <p:spPr>
          <a:xfrm>
            <a:off x="4969813" y="4508540"/>
            <a:ext cx="864096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Interaction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echteck 52"/>
          <p:cNvSpPr/>
          <p:nvPr/>
        </p:nvSpPr>
        <p:spPr>
          <a:xfrm>
            <a:off x="4969813" y="5301208"/>
            <a:ext cx="864096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Thing Description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hteck 52"/>
          <p:cNvSpPr/>
          <p:nvPr/>
        </p:nvSpPr>
        <p:spPr>
          <a:xfrm>
            <a:off x="5113829" y="2905740"/>
            <a:ext cx="72008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Property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5" name="Gerade Verbindung mit Pfeil 363"/>
          <p:cNvCxnSpPr>
            <a:stCxn id="22" idx="3"/>
            <a:endCxn id="14" idx="1"/>
          </p:cNvCxnSpPr>
          <p:nvPr/>
        </p:nvCxnSpPr>
        <p:spPr>
          <a:xfrm>
            <a:off x="5833909" y="4652556"/>
            <a:ext cx="394275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363"/>
          <p:cNvCxnSpPr>
            <a:stCxn id="23" idx="3"/>
            <a:endCxn id="17" idx="1"/>
          </p:cNvCxnSpPr>
          <p:nvPr/>
        </p:nvCxnSpPr>
        <p:spPr>
          <a:xfrm>
            <a:off x="5833909" y="5445224"/>
            <a:ext cx="394275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52"/>
          <p:cNvSpPr/>
          <p:nvPr/>
        </p:nvSpPr>
        <p:spPr>
          <a:xfrm>
            <a:off x="5986309" y="2905740"/>
            <a:ext cx="72008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Action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hteck 52"/>
          <p:cNvSpPr/>
          <p:nvPr/>
        </p:nvSpPr>
        <p:spPr>
          <a:xfrm>
            <a:off x="6876256" y="2916773"/>
            <a:ext cx="72008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Event</a:t>
            </a:r>
            <a:endParaRPr lang="de-DE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9" name="Gerade Verbindung mit Pfeil 363"/>
          <p:cNvCxnSpPr>
            <a:stCxn id="24" idx="2"/>
            <a:endCxn id="19" idx="0"/>
          </p:cNvCxnSpPr>
          <p:nvPr/>
        </p:nvCxnSpPr>
        <p:spPr>
          <a:xfrm rot="16200000" flipH="1">
            <a:off x="6482790" y="2184851"/>
            <a:ext cx="667276" cy="268511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363"/>
          <p:cNvCxnSpPr>
            <a:stCxn id="27" idx="2"/>
            <a:endCxn id="19" idx="0"/>
          </p:cNvCxnSpPr>
          <p:nvPr/>
        </p:nvCxnSpPr>
        <p:spPr>
          <a:xfrm rot="16200000" flipH="1">
            <a:off x="6919030" y="2621091"/>
            <a:ext cx="667276" cy="181263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63"/>
          <p:cNvCxnSpPr>
            <a:stCxn id="28" idx="2"/>
            <a:endCxn id="19" idx="0"/>
          </p:cNvCxnSpPr>
          <p:nvPr/>
        </p:nvCxnSpPr>
        <p:spPr>
          <a:xfrm rot="16200000" flipH="1">
            <a:off x="7369520" y="3071580"/>
            <a:ext cx="656243" cy="92269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63"/>
          <p:cNvCxnSpPr>
            <a:stCxn id="21" idx="2"/>
            <a:endCxn id="19" idx="0"/>
          </p:cNvCxnSpPr>
          <p:nvPr/>
        </p:nvCxnSpPr>
        <p:spPr>
          <a:xfrm rot="5400000">
            <a:off x="7830866" y="3532926"/>
            <a:ext cx="656243" cy="1270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TD Repository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896963"/>
          </a:xfrm>
        </p:spPr>
        <p:txBody>
          <a:bodyPr/>
          <a:lstStyle/>
          <a:p>
            <a:r>
              <a:rPr lang="en-US" dirty="0" smtClean="0"/>
              <a:t>Register and discover appropriate TDs</a:t>
            </a:r>
            <a:endParaRPr lang="en-US" dirty="0"/>
          </a:p>
        </p:txBody>
      </p:sp>
      <p:pic>
        <p:nvPicPr>
          <p:cNvPr id="1026" name="Picture 2" descr="https://w3c.github.io/wot/current-practices/discovery_reposi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451" y="1988840"/>
            <a:ext cx="599585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Extending Thing Description with Other Semantic Models</a:t>
            </a:r>
            <a:endParaRPr lang="en-US" b="0" noProof="0" dirty="0">
              <a:latin typeface="+mn-lt"/>
            </a:endParaRPr>
          </a:p>
        </p:txBody>
      </p:sp>
      <p:sp>
        <p:nvSpPr>
          <p:cNvPr id="12" name="Pfeil nach oben 11"/>
          <p:cNvSpPr/>
          <p:nvPr/>
        </p:nvSpPr>
        <p:spPr bwMode="auto">
          <a:xfrm>
            <a:off x="6588224" y="2060848"/>
            <a:ext cx="215912" cy="4248472"/>
          </a:xfrm>
          <a:prstGeom prst="up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numCol="1" spcCol="7200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  <a:buFont typeface="Wingdings" charset="0"/>
              <a:buNone/>
            </a:pP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66070" y="3312716"/>
            <a:ext cx="1727292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- Semantic enrichment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- Domain dependency</a:t>
            </a:r>
          </a:p>
        </p:txBody>
      </p:sp>
      <p:grpSp>
        <p:nvGrpSpPr>
          <p:cNvPr id="2" name="Gruppieren 13"/>
          <p:cNvGrpSpPr/>
          <p:nvPr/>
        </p:nvGrpSpPr>
        <p:grpSpPr>
          <a:xfrm>
            <a:off x="792200" y="2060848"/>
            <a:ext cx="5580000" cy="4205492"/>
            <a:chOff x="527677" y="2060848"/>
            <a:chExt cx="5580000" cy="4205492"/>
          </a:xfrm>
        </p:grpSpPr>
        <p:grpSp>
          <p:nvGrpSpPr>
            <p:cNvPr id="3" name="Gruppieren 10"/>
            <p:cNvGrpSpPr/>
            <p:nvPr/>
          </p:nvGrpSpPr>
          <p:grpSpPr>
            <a:xfrm>
              <a:off x="527677" y="2060848"/>
              <a:ext cx="5580000" cy="4205492"/>
              <a:chOff x="4283133" y="1889101"/>
              <a:chExt cx="7443875" cy="4205492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4298975" y="5158489"/>
                <a:ext cx="7416824" cy="93610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144000" tIns="144000" rIns="144000" bIns="144000" numCol="1" spcCol="7200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Thing Description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4298975" y="4102681"/>
                <a:ext cx="5475458" cy="93610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144000" tIns="144000" rIns="144000" bIns="144000" numCol="1" spcCol="7200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Domain Independent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Models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(e.g., SSN, QUDT)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 bwMode="auto">
              <a:xfrm>
                <a:off x="4283133" y="2924944"/>
                <a:ext cx="7443875" cy="1052389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144000" tIns="144000" rIns="144000" bIns="144000" numCol="1" spcCol="7200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Domain Dependent Models</a:t>
                </a:r>
              </a:p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(e.g., SAREF)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 bwMode="auto">
              <a:xfrm>
                <a:off x="4298975" y="1889101"/>
                <a:ext cx="7416824" cy="93610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numCol="1" spcCol="72000" rtlCol="0" anchor="t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1200"/>
                  </a:spcAft>
                  <a:buFont typeface="Wingdings" charset="0"/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</a:rPr>
                  <a:t>Application Models</a:t>
                </a:r>
              </a:p>
            </p:txBody>
          </p:sp>
        </p:grpSp>
        <p:sp>
          <p:nvSpPr>
            <p:cNvPr id="11" name="Rechteck 10"/>
            <p:cNvSpPr/>
            <p:nvPr/>
          </p:nvSpPr>
          <p:spPr bwMode="auto">
            <a:xfrm rot="5400000">
              <a:off x="4892908" y="4018930"/>
              <a:ext cx="1080120" cy="1340421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144000" tIns="144000" rIns="144000" bIns="144000" numCol="1" spcCol="72000" rtlCol="0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  <a:buFont typeface="Wingdings" charset="0"/>
                <a:buNone/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24023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Thing Description with Other Semantic Models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2436" y="2412294"/>
            <a:ext cx="3034823" cy="3284684"/>
            <a:chOff x="222436" y="2412294"/>
            <a:chExt cx="3034823" cy="3284684"/>
          </a:xfrm>
        </p:grpSpPr>
        <p:sp>
          <p:nvSpPr>
            <p:cNvPr id="4" name="Rechteck 52"/>
            <p:cNvSpPr/>
            <p:nvPr/>
          </p:nvSpPr>
          <p:spPr>
            <a:xfrm>
              <a:off x="947891" y="4374117"/>
              <a:ext cx="993045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Quantity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Kind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5" name="Rechteck 52"/>
            <p:cNvSpPr/>
            <p:nvPr/>
          </p:nvSpPr>
          <p:spPr>
            <a:xfrm>
              <a:off x="1084374" y="3669814"/>
              <a:ext cx="72008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Property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6" name="Gerade Verbindung mit Pfeil 363"/>
            <p:cNvCxnSpPr>
              <a:stCxn id="4" idx="0"/>
              <a:endCxn id="5" idx="2"/>
            </p:cNvCxnSpPr>
            <p:nvPr/>
          </p:nvCxnSpPr>
          <p:spPr>
            <a:xfrm flipV="1">
              <a:off x="1444414" y="3957846"/>
              <a:ext cx="0" cy="4162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52"/>
            <p:cNvSpPr/>
            <p:nvPr/>
          </p:nvSpPr>
          <p:spPr>
            <a:xfrm>
              <a:off x="222436" y="5408946"/>
              <a:ext cx="888358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Temperature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8" name="Gerade Verbindung mit Pfeil 363"/>
            <p:cNvCxnSpPr>
              <a:stCxn id="7" idx="0"/>
              <a:endCxn id="4" idx="2"/>
            </p:cNvCxnSpPr>
            <p:nvPr/>
          </p:nvCxnSpPr>
          <p:spPr>
            <a:xfrm rot="5400000" flipH="1" flipV="1">
              <a:off x="682116" y="4646649"/>
              <a:ext cx="746797" cy="777799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hteck 52"/>
            <p:cNvSpPr/>
            <p:nvPr/>
          </p:nvSpPr>
          <p:spPr>
            <a:xfrm>
              <a:off x="1247276" y="5408946"/>
              <a:ext cx="888358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Pressure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Rechteck 52"/>
            <p:cNvSpPr/>
            <p:nvPr/>
          </p:nvSpPr>
          <p:spPr>
            <a:xfrm>
              <a:off x="2233235" y="5408946"/>
              <a:ext cx="1024024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Quantity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of Light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1" name="Gerade Verbindung mit Pfeil 363"/>
            <p:cNvCxnSpPr>
              <a:stCxn id="9" idx="0"/>
              <a:endCxn id="4" idx="2"/>
            </p:cNvCxnSpPr>
            <p:nvPr/>
          </p:nvCxnSpPr>
          <p:spPr>
            <a:xfrm rot="16200000" flipV="1">
              <a:off x="1194537" y="4912027"/>
              <a:ext cx="746797" cy="24704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363"/>
            <p:cNvCxnSpPr>
              <a:stCxn id="10" idx="0"/>
              <a:endCxn id="4" idx="2"/>
            </p:cNvCxnSpPr>
            <p:nvPr/>
          </p:nvCxnSpPr>
          <p:spPr>
            <a:xfrm rot="16200000" flipV="1">
              <a:off x="1721433" y="4385131"/>
              <a:ext cx="746797" cy="1300833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52"/>
            <p:cNvSpPr/>
            <p:nvPr/>
          </p:nvSpPr>
          <p:spPr>
            <a:xfrm>
              <a:off x="1873195" y="3167030"/>
              <a:ext cx="720080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Property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4" name="Gerade Verbindung mit Pfeil 363"/>
            <p:cNvCxnSpPr>
              <a:stCxn id="5" idx="0"/>
              <a:endCxn id="13" idx="2"/>
            </p:cNvCxnSpPr>
            <p:nvPr/>
          </p:nvCxnSpPr>
          <p:spPr>
            <a:xfrm flipV="1">
              <a:off x="1444414" y="3455062"/>
              <a:ext cx="788821" cy="214752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52"/>
            <p:cNvSpPr/>
            <p:nvPr/>
          </p:nvSpPr>
          <p:spPr>
            <a:xfrm>
              <a:off x="1110794" y="2412294"/>
              <a:ext cx="72008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Quality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6" name="Gerade Verbindung mit Pfeil 363"/>
            <p:cNvCxnSpPr>
              <a:stCxn id="5" idx="0"/>
              <a:endCxn id="15" idx="2"/>
            </p:cNvCxnSpPr>
            <p:nvPr/>
          </p:nvCxnSpPr>
          <p:spPr>
            <a:xfrm flipV="1">
              <a:off x="1444414" y="2700326"/>
              <a:ext cx="26420" cy="9694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363"/>
            <p:cNvCxnSpPr>
              <a:stCxn id="13" idx="0"/>
              <a:endCxn id="15" idx="2"/>
            </p:cNvCxnSpPr>
            <p:nvPr/>
          </p:nvCxnSpPr>
          <p:spPr>
            <a:xfrm rot="16200000" flipV="1">
              <a:off x="1618683" y="2552477"/>
              <a:ext cx="466704" cy="76240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15525" y="2412295"/>
            <a:ext cx="5453310" cy="3293619"/>
            <a:chOff x="3515525" y="2412295"/>
            <a:chExt cx="5453310" cy="3293619"/>
          </a:xfrm>
        </p:grpSpPr>
        <p:sp>
          <p:nvSpPr>
            <p:cNvPr id="20" name="Rechteck 52"/>
            <p:cNvSpPr/>
            <p:nvPr/>
          </p:nvSpPr>
          <p:spPr>
            <a:xfrm>
              <a:off x="5802441" y="3779176"/>
              <a:ext cx="999194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Command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3" name="Rechteck 52"/>
            <p:cNvSpPr/>
            <p:nvPr/>
          </p:nvSpPr>
          <p:spPr>
            <a:xfrm>
              <a:off x="3515525" y="5408946"/>
              <a:ext cx="1024024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Step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Up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Command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" name="Rechteck 52"/>
            <p:cNvSpPr/>
            <p:nvPr/>
          </p:nvSpPr>
          <p:spPr>
            <a:xfrm>
              <a:off x="4651437" y="5417882"/>
              <a:ext cx="1024024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Start Command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5" name="Rechteck 52"/>
            <p:cNvSpPr/>
            <p:nvPr/>
          </p:nvSpPr>
          <p:spPr>
            <a:xfrm>
              <a:off x="5771307" y="5417882"/>
              <a:ext cx="871624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Toggle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Command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6" name="Gerade Verbindung mit Pfeil 363"/>
            <p:cNvCxnSpPr>
              <a:stCxn id="23" idx="0"/>
              <a:endCxn id="20" idx="2"/>
            </p:cNvCxnSpPr>
            <p:nvPr/>
          </p:nvCxnSpPr>
          <p:spPr>
            <a:xfrm rot="5400000" flipH="1" flipV="1">
              <a:off x="4493918" y="3600827"/>
              <a:ext cx="1341738" cy="227450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363"/>
            <p:cNvCxnSpPr>
              <a:stCxn id="24" idx="0"/>
              <a:endCxn id="20" idx="2"/>
            </p:cNvCxnSpPr>
            <p:nvPr/>
          </p:nvCxnSpPr>
          <p:spPr>
            <a:xfrm rot="5400000" flipH="1" flipV="1">
              <a:off x="5057406" y="4173251"/>
              <a:ext cx="1350674" cy="1138589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363"/>
            <p:cNvCxnSpPr>
              <a:stCxn id="25" idx="0"/>
              <a:endCxn id="20" idx="2"/>
            </p:cNvCxnSpPr>
            <p:nvPr/>
          </p:nvCxnSpPr>
          <p:spPr>
            <a:xfrm rot="5400000" flipH="1" flipV="1">
              <a:off x="5579241" y="4695086"/>
              <a:ext cx="1350674" cy="94919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52"/>
            <p:cNvSpPr/>
            <p:nvPr/>
          </p:nvSpPr>
          <p:spPr>
            <a:xfrm>
              <a:off x="6875916" y="5408946"/>
              <a:ext cx="1005123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Open Command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0" name="Rechteck 52"/>
            <p:cNvSpPr/>
            <p:nvPr/>
          </p:nvSpPr>
          <p:spPr>
            <a:xfrm>
              <a:off x="7963712" y="5408946"/>
              <a:ext cx="1005123" cy="28803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Toggle</a:t>
              </a:r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de-DE" sz="8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Functionality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1" name="Gerade Verbindung mit Pfeil 363"/>
            <p:cNvCxnSpPr>
              <a:stCxn id="29" idx="0"/>
              <a:endCxn id="20" idx="2"/>
            </p:cNvCxnSpPr>
            <p:nvPr/>
          </p:nvCxnSpPr>
          <p:spPr>
            <a:xfrm rot="16200000" flipV="1">
              <a:off x="6169389" y="4199857"/>
              <a:ext cx="1341738" cy="1076440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63"/>
            <p:cNvCxnSpPr>
              <a:stCxn id="30" idx="0"/>
              <a:endCxn id="20" idx="2"/>
            </p:cNvCxnSpPr>
            <p:nvPr/>
          </p:nvCxnSpPr>
          <p:spPr>
            <a:xfrm rot="16200000" flipV="1">
              <a:off x="6713287" y="3655959"/>
              <a:ext cx="1341738" cy="216423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52"/>
            <p:cNvSpPr/>
            <p:nvPr/>
          </p:nvSpPr>
          <p:spPr>
            <a:xfrm>
              <a:off x="6944193" y="3132375"/>
              <a:ext cx="881466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Action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4" name="Gerade Verbindung mit Pfeil 363"/>
            <p:cNvCxnSpPr>
              <a:stCxn id="20" idx="0"/>
              <a:endCxn id="33" idx="2"/>
            </p:cNvCxnSpPr>
            <p:nvPr/>
          </p:nvCxnSpPr>
          <p:spPr>
            <a:xfrm flipV="1">
              <a:off x="6302038" y="3420407"/>
              <a:ext cx="1082888" cy="358769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52"/>
            <p:cNvSpPr/>
            <p:nvPr/>
          </p:nvSpPr>
          <p:spPr>
            <a:xfrm>
              <a:off x="5920169" y="2412295"/>
              <a:ext cx="72008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Abstract</a:t>
              </a:r>
              <a:endParaRPr lang="de-DE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6" name="Gerade Verbindung mit Pfeil 363"/>
            <p:cNvCxnSpPr>
              <a:stCxn id="20" idx="0"/>
              <a:endCxn id="35" idx="2"/>
            </p:cNvCxnSpPr>
            <p:nvPr/>
          </p:nvCxnSpPr>
          <p:spPr>
            <a:xfrm flipH="1" flipV="1">
              <a:off x="6280209" y="2700327"/>
              <a:ext cx="21829" cy="10788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3"/>
            <p:cNvCxnSpPr>
              <a:stCxn id="33" idx="0"/>
              <a:endCxn id="35" idx="2"/>
            </p:cNvCxnSpPr>
            <p:nvPr/>
          </p:nvCxnSpPr>
          <p:spPr>
            <a:xfrm rot="16200000" flipV="1">
              <a:off x="6616544" y="2363992"/>
              <a:ext cx="432048" cy="1104717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12"/>
          <p:cNvSpPr txBox="1"/>
          <p:nvPr/>
        </p:nvSpPr>
        <p:spPr>
          <a:xfrm>
            <a:off x="0" y="4377995"/>
            <a:ext cx="900608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(QUDT)</a:t>
            </a:r>
          </a:p>
        </p:txBody>
      </p:sp>
      <p:sp>
        <p:nvSpPr>
          <p:cNvPr id="40" name="Textfeld 12"/>
          <p:cNvSpPr txBox="1"/>
          <p:nvPr/>
        </p:nvSpPr>
        <p:spPr>
          <a:xfrm>
            <a:off x="7847856" y="3789040"/>
            <a:ext cx="1296144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(SAREF)</a:t>
            </a:r>
          </a:p>
        </p:txBody>
      </p:sp>
      <p:sp>
        <p:nvSpPr>
          <p:cNvPr id="41" name="Textfeld 12"/>
          <p:cNvSpPr txBox="1"/>
          <p:nvPr/>
        </p:nvSpPr>
        <p:spPr>
          <a:xfrm>
            <a:off x="0" y="3717032"/>
            <a:ext cx="900608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(SSN)</a:t>
            </a:r>
          </a:p>
        </p:txBody>
      </p:sp>
      <p:sp>
        <p:nvSpPr>
          <p:cNvPr id="42" name="Textfeld 12"/>
          <p:cNvSpPr txBox="1"/>
          <p:nvPr/>
        </p:nvSpPr>
        <p:spPr>
          <a:xfrm>
            <a:off x="0" y="2420888"/>
            <a:ext cx="900608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(DUL)</a:t>
            </a:r>
          </a:p>
        </p:txBody>
      </p:sp>
      <p:sp>
        <p:nvSpPr>
          <p:cNvPr id="49" name="Textfeld 12"/>
          <p:cNvSpPr txBox="1"/>
          <p:nvPr/>
        </p:nvSpPr>
        <p:spPr>
          <a:xfrm>
            <a:off x="7847856" y="2420888"/>
            <a:ext cx="1296144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(DUL)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Thing Description with Other Semantic Models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67744" y="1844824"/>
            <a:ext cx="4320480" cy="4570482"/>
          </a:xfrm>
          <a:prstGeom prst="rect">
            <a:avLst/>
          </a:prstGeom>
          <a:solidFill>
            <a:schemeClr val="bg1"/>
          </a:solidFill>
          <a:effectLst>
            <a:outerShdw blurRad="381000" dist="1905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"@context"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[ 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…, {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”: “https://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w3id.org/saref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}],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"Thing",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saref:TemperatureSensor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myTempSensor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uris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"coap://www.example.com:5683/temp"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"encodings":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"JSON"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"properties":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"@id"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“_: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saref:multiLevelSate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],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myTemp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"writable": </a:t>
            </a:r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]}],</a:t>
            </a:r>
            <a:endParaRPr lang="en-US" sz="10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“actions":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0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saref:SetAbsoluteLevelCommand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“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inputData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: 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        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saref:Temperature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}},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myThermostat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“set"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],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GB" sz="1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saref:actsUpon</a:t>
            </a:r>
            <a:r>
              <a:rPr lang="en-GB" sz="1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GB" sz="1000" dirty="0" smtClean="0">
                <a:latin typeface="Consolas" pitchFamily="49" charset="0"/>
                <a:cs typeface="Consolas" pitchFamily="49" charset="0"/>
              </a:rPr>
              <a:t>: “_</a:t>
            </a:r>
            <a:r>
              <a:rPr lang="en-GB" sz="10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GB" sz="1000" dirty="0" smtClean="0">
                <a:latin typeface="Consolas" pitchFamily="49" charset="0"/>
                <a:cs typeface="Consolas" pitchFamily="49" charset="0"/>
              </a:rPr>
              <a:t>”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}],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"events": [{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{ "type":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"number"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"name":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myWarning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"</a:t>
            </a:r>
            <a:r>
              <a:rPr lang="en-US" sz="1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": [ 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000" dirty="0" err="1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000" dirty="0" smtClean="0">
                <a:solidFill>
                  <a:srgbClr val="009999"/>
                </a:solidFill>
                <a:latin typeface="Consolas" pitchFamily="49" charset="0"/>
                <a:cs typeface="Consolas" pitchFamily="49" charset="0"/>
              </a:rPr>
              <a:t>/high"</a:t>
            </a: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]}]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7744" y="1567825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coap://www.example.com:5683/temp</a:t>
            </a:r>
            <a:endParaRPr lang="en-US" sz="12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6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467544" y="1852988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Application Layer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6" grpId="0"/>
      <p:bldP spid="18" grpId="0"/>
      <p:bldP spid="21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Thing Description with Other Semantic Models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99592" y="3140968"/>
            <a:ext cx="7560840" cy="169277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 smtClean="0">
                <a:solidFill>
                  <a:srgbClr val="000000"/>
                </a:solidFill>
                <a:latin typeface="Consolas"/>
              </a:rPr>
              <a:t>WoT.discover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"repository"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, {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 repository: 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"http://localhost:8080"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,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 query: 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"?t a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saref:Switch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;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saref:isUsedFor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?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bo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;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hasAction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?a ;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isLocatedIn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"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+ room + 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" . "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        "?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bo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a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saref:Window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. "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+</a:t>
            </a:r>
          </a:p>
          <a:p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        "?a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a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</a:t>
            </a:r>
            <a:r>
              <a:rPr lang="en-US" sz="1000" dirty="0" err="1" smtClean="0">
                <a:solidFill>
                  <a:srgbClr val="2A00FF"/>
                </a:solidFill>
                <a:latin typeface="Consolas"/>
              </a:rPr>
              <a:t>saref:CloseCommand</a:t>
            </a:r>
            <a:r>
              <a:rPr lang="en-US" sz="1000" dirty="0" smtClean="0">
                <a:solidFill>
                  <a:srgbClr val="2A00FF"/>
                </a:solidFill>
                <a:latin typeface="Consolas"/>
              </a:rPr>
              <a:t> ."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}).then(</a:t>
            </a:r>
            <a:r>
              <a:rPr lang="en-US" sz="1000" b="1" dirty="0" smtClean="0">
                <a:solidFill>
                  <a:srgbClr val="7F0055"/>
                </a:solidFill>
                <a:latin typeface="Consolas"/>
              </a:rPr>
              <a:t>function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(things) {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000" dirty="0" err="1" smtClean="0">
                <a:solidFill>
                  <a:srgbClr val="000000"/>
                </a:solidFill>
                <a:latin typeface="Consolas"/>
              </a:rPr>
              <a:t>things.forEach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000" b="1" dirty="0" smtClean="0">
                <a:solidFill>
                  <a:srgbClr val="7F0055"/>
                </a:solidFill>
                <a:latin typeface="Consolas"/>
              </a:rPr>
              <a:t>function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(thing) { </a:t>
            </a:r>
          </a:p>
          <a:p>
            <a:r>
              <a:rPr lang="en-US" sz="10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000" b="1" dirty="0" err="1" smtClean="0">
                <a:solidFill>
                  <a:srgbClr val="7F0055"/>
                </a:solidFill>
                <a:latin typeface="Consolas"/>
              </a:rPr>
              <a:t>var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 name = </a:t>
            </a:r>
            <a:r>
              <a:rPr lang="en-US" sz="1000" b="1" dirty="0" err="1" smtClean="0">
                <a:solidFill>
                  <a:srgbClr val="000000"/>
                </a:solidFill>
                <a:latin typeface="Consolas"/>
              </a:rPr>
              <a:t>thing.actions.find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000" b="1" dirty="0" smtClean="0">
                <a:solidFill>
                  <a:srgbClr val="7F0055"/>
                </a:solidFill>
                <a:latin typeface="Consolas"/>
              </a:rPr>
              <a:t>function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(t) { </a:t>
            </a:r>
            <a:r>
              <a:rPr lang="en-US" sz="1000" b="1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 t[</a:t>
            </a:r>
            <a:r>
              <a:rPr lang="en-US" sz="1000" b="1" dirty="0" smtClean="0">
                <a:solidFill>
                  <a:srgbClr val="2A00FF"/>
                </a:solidFill>
                <a:latin typeface="Consolas"/>
              </a:rPr>
              <a:t>"@type"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] === </a:t>
            </a:r>
            <a:r>
              <a:rPr lang="en-US" sz="10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000" b="1" dirty="0" err="1" smtClean="0">
                <a:solidFill>
                  <a:srgbClr val="2A00FF"/>
                </a:solidFill>
                <a:latin typeface="Consolas"/>
              </a:rPr>
              <a:t>saref:CloseCommand</a:t>
            </a:r>
            <a:r>
              <a:rPr lang="en-US" sz="1000" b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000" b="1" dirty="0" smtClean="0">
                <a:solidFill>
                  <a:srgbClr val="000000"/>
                </a:solidFill>
                <a:latin typeface="Consolas"/>
              </a:rPr>
              <a:t> }).name;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000" dirty="0" err="1" smtClean="0">
                <a:solidFill>
                  <a:srgbClr val="000000"/>
                </a:solidFill>
                <a:latin typeface="Consolas"/>
              </a:rPr>
              <a:t>thing.invokeAction</a:t>
            </a:r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(name);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  });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nsolas"/>
              </a:rPr>
              <a:t>})</a:t>
            </a:r>
            <a:endParaRPr lang="en-US" sz="1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0"/>
            <a:ext cx="8229600" cy="40610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Script to look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same room and close them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Resources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Interest Group</a:t>
            </a:r>
          </a:p>
          <a:p>
            <a:pPr lvl="1"/>
            <a:r>
              <a:rPr lang="en-US" sz="1600" dirty="0" smtClean="0">
                <a:hlinkClick r:id="rId2"/>
              </a:rPr>
              <a:t>https://www.w3.org/WoT/IG/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3"/>
              </a:rPr>
              <a:t>https://lists.w3.org/Archives/Public/public-wot-ig/</a:t>
            </a:r>
            <a:r>
              <a:rPr lang="en-US" sz="1600" dirty="0" smtClean="0"/>
              <a:t> (subscribe to mailing list)</a:t>
            </a:r>
          </a:p>
          <a:p>
            <a:r>
              <a:rPr lang="en-US" sz="2000" dirty="0" smtClean="0"/>
              <a:t>Documents (for implementers)</a:t>
            </a:r>
          </a:p>
          <a:p>
            <a:pPr lvl="1"/>
            <a:r>
              <a:rPr lang="en-US" sz="1600" dirty="0" smtClean="0">
                <a:hlinkClick r:id="rId4"/>
              </a:rPr>
              <a:t>http://w3c.github.io/wot/architecture/wot-architecture.html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>
                <a:hlinkClick r:id="rId5"/>
              </a:rPr>
              <a:t>http://w3c.github.io/wot/current-practices/wot-practices.html</a:t>
            </a:r>
            <a:r>
              <a:rPr lang="en-US" sz="1600" dirty="0" smtClean="0"/>
              <a:t> (living document)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Beijing 2016 Release: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6"/>
              </a:rPr>
              <a:t>http://w3c.github.io/wot/current-practices/wot-practices-beijing-2016.html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r>
              <a:rPr lang="en-US" sz="2000" dirty="0" err="1" smtClean="0"/>
              <a:t>GitHub</a:t>
            </a:r>
            <a:r>
              <a:rPr lang="en-US" sz="2000" dirty="0" smtClean="0"/>
              <a:t> (documents and proposals)</a:t>
            </a:r>
          </a:p>
          <a:p>
            <a:pPr lvl="1"/>
            <a:r>
              <a:rPr lang="en-US" sz="1600" dirty="0" smtClean="0">
                <a:hlinkClick r:id="rId7"/>
              </a:rPr>
              <a:t>https://github.com/w3c/wot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Wiki (organizational information: </a:t>
            </a:r>
            <a:r>
              <a:rPr lang="en-US" sz="2000" dirty="0" err="1" smtClean="0"/>
              <a:t>WebConf</a:t>
            </a:r>
            <a:r>
              <a:rPr lang="en-US" sz="2000" dirty="0" smtClean="0"/>
              <a:t> calls, Face-to-Face meetings, …)</a:t>
            </a:r>
          </a:p>
          <a:p>
            <a:pPr lvl="1"/>
            <a:r>
              <a:rPr lang="en-US" sz="1600" dirty="0" smtClean="0">
                <a:hlinkClick r:id="rId8"/>
              </a:rPr>
              <a:t>https://www.w3.org/WoT/IG/wiki/Main_Page</a:t>
            </a:r>
            <a:r>
              <a:rPr lang="en-US" sz="1600" dirty="0" smtClean="0"/>
              <a:t> </a:t>
            </a:r>
          </a:p>
          <a:p>
            <a:r>
              <a:rPr lang="en-US" sz="2000" dirty="0" err="1" smtClean="0"/>
              <a:t>WoT</a:t>
            </a:r>
            <a:r>
              <a:rPr lang="en-US" sz="2000" dirty="0" smtClean="0"/>
              <a:t> Projects (implementing </a:t>
            </a:r>
            <a:r>
              <a:rPr lang="en-US" sz="2000" dirty="0" err="1" smtClean="0"/>
              <a:t>WoT</a:t>
            </a:r>
            <a:r>
              <a:rPr lang="en-US" sz="2000" dirty="0" smtClean="0"/>
              <a:t> Current Practices)</a:t>
            </a:r>
          </a:p>
          <a:p>
            <a:pPr lvl="1"/>
            <a:r>
              <a:rPr lang="en-US" sz="1600" dirty="0" smtClean="0">
                <a:hlinkClick r:id="rId9"/>
              </a:rPr>
              <a:t>https://github.com/thingweb/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10"/>
              </a:rPr>
              <a:t>https://github.com/mkovatsc/wot-demo-devices</a:t>
            </a:r>
            <a:endParaRPr lang="en-US" sz="1600" dirty="0" smtClean="0"/>
          </a:p>
          <a:p>
            <a:pPr lvl="1"/>
            <a:r>
              <a:rPr lang="en-US" sz="1600" dirty="0" smtClean="0"/>
              <a:t>Please add yours!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information available at:</a:t>
            </a:r>
          </a:p>
          <a:p>
            <a:pPr>
              <a:buNone/>
            </a:pPr>
            <a:r>
              <a:rPr lang="en-US" sz="1600" dirty="0" smtClean="0">
                <a:hlinkClick r:id="rId2"/>
              </a:rPr>
              <a:t>https://w3c.github.io/wot/current-practices/wot-practices-beijing-2016.html#thing-description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6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  <p:pic>
        <p:nvPicPr>
          <p:cNvPr id="22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0828"/>
            <a:ext cx="1008112" cy="1008112"/>
          </a:xfrm>
          <a:prstGeom prst="rect">
            <a:avLst/>
          </a:prstGeom>
          <a:noFill/>
        </p:spPr>
      </p:pic>
      <p:pic>
        <p:nvPicPr>
          <p:cNvPr id="23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6769" y="1943085"/>
            <a:ext cx="1295044" cy="883598"/>
          </a:xfrm>
          <a:prstGeom prst="rect">
            <a:avLst/>
          </a:prstGeom>
          <a:noFill/>
        </p:spPr>
      </p:pic>
      <p:pic>
        <p:nvPicPr>
          <p:cNvPr id="24" name="Picture 6" descr="https://lh6.ggpht.com/9HO8ss1ZMkSOVERLU0gakZEJpptzRxV4TYL3YJ5vPdYe5V0z3EpV_Wqezc8RkRcNcP6-=w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4934" y="1844824"/>
            <a:ext cx="1080120" cy="1080120"/>
          </a:xfrm>
          <a:prstGeom prst="rect">
            <a:avLst/>
          </a:prstGeom>
          <a:noFill/>
        </p:spPr>
      </p:pic>
      <p:pic>
        <p:nvPicPr>
          <p:cNvPr id="25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7116" y="2139656"/>
            <a:ext cx="1440160" cy="490457"/>
          </a:xfrm>
          <a:prstGeom prst="rect">
            <a:avLst/>
          </a:prstGeom>
          <a:noFill/>
        </p:spPr>
      </p:pic>
      <p:pic>
        <p:nvPicPr>
          <p:cNvPr id="26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175" y="1948559"/>
            <a:ext cx="1717009" cy="8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467544" y="1852988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Web of Things: </a:t>
            </a:r>
            <a:r>
              <a:rPr lang="en-US" sz="4400" b="1" dirty="0" smtClean="0"/>
              <a:t>Applications</a:t>
            </a:r>
            <a:endParaRPr lang="en-US" sz="4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7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</a:t>
            </a:r>
            <a:r>
              <a:rPr lang="en-US" dirty="0" err="1" smtClean="0"/>
              <a:t>WoT</a:t>
            </a:r>
            <a:r>
              <a:rPr lang="en-US" dirty="0" smtClean="0"/>
              <a:t> Mission</a:t>
            </a:r>
            <a:endParaRPr lang="en-US" dirty="0"/>
          </a:p>
        </p:txBody>
      </p:sp>
      <p:pic>
        <p:nvPicPr>
          <p:cNvPr id="5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96852"/>
            <a:ext cx="1008112" cy="1008112"/>
          </a:xfrm>
          <a:prstGeom prst="rect">
            <a:avLst/>
          </a:prstGeom>
          <a:noFill/>
        </p:spPr>
      </p:pic>
      <p:pic>
        <p:nvPicPr>
          <p:cNvPr id="6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226" y="4777650"/>
            <a:ext cx="1295044" cy="883598"/>
          </a:xfrm>
          <a:prstGeom prst="rect">
            <a:avLst/>
          </a:prstGeom>
          <a:noFill/>
        </p:spPr>
      </p:pic>
      <p:pic>
        <p:nvPicPr>
          <p:cNvPr id="7" name="Picture 6" descr="https://lh6.ggpht.com/9HO8ss1ZMkSOVERLU0gakZEJpptzRxV4TYL3YJ5vPdYe5V0z3EpV_Wqezc8RkRcNcP6-=w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808" y="2362479"/>
            <a:ext cx="1440160" cy="490457"/>
          </a:xfrm>
          <a:prstGeom prst="rect">
            <a:avLst/>
          </a:prstGeom>
          <a:noFill/>
        </p:spPr>
      </p:pic>
      <p:pic>
        <p:nvPicPr>
          <p:cNvPr id="9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572" y="4783124"/>
            <a:ext cx="1717009" cy="8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ussdiagramm: Manuelle Eingabe 9"/>
          <p:cNvSpPr/>
          <p:nvPr/>
        </p:nvSpPr>
        <p:spPr>
          <a:xfrm>
            <a:off x="827584" y="3116476"/>
            <a:ext cx="864096" cy="576064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ussdiagramm: Lochstreifen 10"/>
          <p:cNvSpPr/>
          <p:nvPr/>
        </p:nvSpPr>
        <p:spPr>
          <a:xfrm>
            <a:off x="3347864" y="3140968"/>
            <a:ext cx="936104" cy="64807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ppelte Welle 11"/>
          <p:cNvSpPr/>
          <p:nvPr/>
        </p:nvSpPr>
        <p:spPr>
          <a:xfrm>
            <a:off x="1835696" y="4149079"/>
            <a:ext cx="936104" cy="576064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ussdiagramm: Gespeicherte Daten 12"/>
          <p:cNvSpPr/>
          <p:nvPr/>
        </p:nvSpPr>
        <p:spPr>
          <a:xfrm rot="16200000">
            <a:off x="6246186" y="3032956"/>
            <a:ext cx="828092" cy="828092"/>
          </a:xfrm>
          <a:prstGeom prst="flowChartOnline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ingekerbter Richtungspfeil 13"/>
          <p:cNvSpPr/>
          <p:nvPr/>
        </p:nvSpPr>
        <p:spPr>
          <a:xfrm rot="16200000">
            <a:off x="4824028" y="3897052"/>
            <a:ext cx="864096" cy="936104"/>
          </a:xfrm>
          <a:prstGeom prst="chevron">
            <a:avLst>
              <a:gd name="adj" fmla="val 273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ussdiagramm: Magnetplattenspeicher 14"/>
          <p:cNvSpPr/>
          <p:nvPr/>
        </p:nvSpPr>
        <p:spPr>
          <a:xfrm>
            <a:off x="7524328" y="4005063"/>
            <a:ext cx="720080" cy="79208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7604500" y="463910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147120" y="5805264"/>
            <a:ext cx="6849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“interconnecting existing Internet of Things platforms</a:t>
            </a:r>
            <a:br>
              <a:rPr lang="en-US" sz="2400" dirty="0" smtClean="0"/>
            </a:br>
            <a:r>
              <a:rPr lang="en-US" sz="2400" dirty="0" smtClean="0"/>
              <a:t>and complementing available standards”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443027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Web of Things</a:t>
            </a:r>
            <a:endParaRPr lang="en-US" sz="4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498971" y="1383159"/>
            <a:ext cx="414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to be yet another standard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WoT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Blocks</a:t>
            </a:r>
            <a:endParaRPr lang="de-DE" b="1" dirty="0"/>
          </a:p>
        </p:txBody>
      </p:sp>
      <p:sp>
        <p:nvSpPr>
          <p:cNvPr id="4" name="角丸四角形 6"/>
          <p:cNvSpPr/>
          <p:nvPr/>
        </p:nvSpPr>
        <p:spPr bwMode="auto">
          <a:xfrm>
            <a:off x="368529" y="1716728"/>
            <a:ext cx="3623996" cy="3745590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WoT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 Servient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5" name="角丸四角形 22"/>
          <p:cNvSpPr/>
          <p:nvPr/>
        </p:nvSpPr>
        <p:spPr bwMode="auto">
          <a:xfrm>
            <a:off x="2631460" y="4754297"/>
            <a:ext cx="1302752" cy="579611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Role</a:t>
            </a:r>
          </a:p>
        </p:txBody>
      </p:sp>
      <p:sp>
        <p:nvSpPr>
          <p:cNvPr id="6" name="角丸四角形 31"/>
          <p:cNvSpPr/>
          <p:nvPr/>
        </p:nvSpPr>
        <p:spPr bwMode="auto">
          <a:xfrm>
            <a:off x="1331640" y="4754297"/>
            <a:ext cx="1300436" cy="579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Role</a:t>
            </a:r>
          </a:p>
        </p:txBody>
      </p:sp>
      <p:sp>
        <p:nvSpPr>
          <p:cNvPr id="7" name="角丸四角形 24"/>
          <p:cNvSpPr/>
          <p:nvPr/>
        </p:nvSpPr>
        <p:spPr bwMode="auto">
          <a:xfrm>
            <a:off x="1331640" y="4172187"/>
            <a:ext cx="2592287" cy="52757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 Bindings</a:t>
            </a:r>
            <a:endParaRPr lang="ja-JP" altLang="en-US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" name="角丸四角形 21"/>
          <p:cNvSpPr/>
          <p:nvPr/>
        </p:nvSpPr>
        <p:spPr bwMode="auto">
          <a:xfrm>
            <a:off x="1331641" y="3590078"/>
            <a:ext cx="2592287" cy="52757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</a:t>
            </a:r>
            <a:r>
              <a:rPr lang="ja-JP" altLang="en-US" sz="120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Model</a:t>
            </a:r>
            <a:endParaRPr lang="ja-JP" altLang="en-US" sz="120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" name="縦巻き 49"/>
          <p:cNvSpPr/>
          <p:nvPr/>
        </p:nvSpPr>
        <p:spPr bwMode="auto">
          <a:xfrm>
            <a:off x="445629" y="2103128"/>
            <a:ext cx="3466495" cy="461776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</a:rPr>
              <a:t>App Script</a:t>
            </a: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0" name="角丸四角形 12"/>
          <p:cNvSpPr/>
          <p:nvPr/>
        </p:nvSpPr>
        <p:spPr bwMode="auto">
          <a:xfrm>
            <a:off x="445629" y="3594295"/>
            <a:ext cx="741995" cy="1739614"/>
          </a:xfrm>
          <a:prstGeom prst="roundRect">
            <a:avLst>
              <a:gd name="adj" fmla="val 9514"/>
            </a:avLst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Legacy </a:t>
            </a:r>
            <a:r>
              <a:rPr lang="en-US" altLang="ja-JP" sz="1200" dirty="0" err="1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comm-unication</a:t>
            </a:r>
            <a:endParaRPr lang="ja-JP" altLang="en-US" sz="1200" dirty="0" smtClean="0">
              <a:solidFill>
                <a:schemeClr val="bg1">
                  <a:lumMod val="85000"/>
                </a:schemeClr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2807726" y="2526066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14" name="テキスト ボックス 13"/>
          <p:cNvSpPr txBox="1"/>
          <p:nvPr/>
        </p:nvSpPr>
        <p:spPr>
          <a:xfrm>
            <a:off x="1979712" y="265894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API</a:t>
            </a: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3724185" y="2526066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16" name="テキスト ボックス 15"/>
          <p:cNvSpPr txBox="1"/>
          <p:nvPr/>
        </p:nvSpPr>
        <p:spPr>
          <a:xfrm>
            <a:off x="2915816" y="2658946"/>
            <a:ext cx="878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API</a:t>
            </a:r>
          </a:p>
        </p:txBody>
      </p:sp>
      <p:sp>
        <p:nvSpPr>
          <p:cNvPr id="18" name="円柱 17"/>
          <p:cNvSpPr/>
          <p:nvPr/>
        </p:nvSpPr>
        <p:spPr bwMode="gray">
          <a:xfrm>
            <a:off x="4060910" y="3535034"/>
            <a:ext cx="936104" cy="626666"/>
          </a:xfrm>
          <a:prstGeom prst="can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Thing</a:t>
            </a:r>
          </a:p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Description</a:t>
            </a:r>
            <a:endParaRPr lang="ja-JP" altLang="en-US" sz="1200" dirty="0" err="1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9" name="角丸四角形 18"/>
          <p:cNvSpPr/>
          <p:nvPr/>
        </p:nvSpPr>
        <p:spPr bwMode="gray">
          <a:xfrm>
            <a:off x="445630" y="5947501"/>
            <a:ext cx="741994" cy="457035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Legacy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device</a:t>
            </a:r>
            <a:endParaRPr kumimoji="0" lang="ja-JP" alt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 bwMode="gray">
          <a:xfrm>
            <a:off x="1403648" y="5949280"/>
            <a:ext cx="1183813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Web Server</a:t>
            </a:r>
            <a:endParaRPr lang="ja-JP" altLang="en-US" sz="1200" kern="0" dirty="0" err="1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 bwMode="gray">
          <a:xfrm>
            <a:off x="2691408" y="5947501"/>
            <a:ext cx="1186769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Web Client</a:t>
            </a:r>
          </a:p>
        </p:txBody>
      </p:sp>
      <p:cxnSp>
        <p:nvCxnSpPr>
          <p:cNvPr id="22" name="直線矢印コネクタ 21"/>
          <p:cNvCxnSpPr>
            <a:stCxn id="10" idx="2"/>
            <a:endCxn id="19" idx="0"/>
          </p:cNvCxnSpPr>
          <p:nvPr/>
        </p:nvCxnSpPr>
        <p:spPr bwMode="auto">
          <a:xfrm>
            <a:off x="816627" y="5333909"/>
            <a:ext cx="0" cy="6135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23" name="直線矢印コネクタ 22"/>
          <p:cNvCxnSpPr>
            <a:stCxn id="6" idx="2"/>
            <a:endCxn id="20" idx="0"/>
          </p:cNvCxnSpPr>
          <p:nvPr/>
        </p:nvCxnSpPr>
        <p:spPr bwMode="auto">
          <a:xfrm>
            <a:off x="1981858" y="5333909"/>
            <a:ext cx="13697" cy="61537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24" name="直線矢印コネクタ 23"/>
          <p:cNvCxnSpPr>
            <a:stCxn id="5" idx="2"/>
            <a:endCxn id="21" idx="0"/>
          </p:cNvCxnSpPr>
          <p:nvPr/>
        </p:nvCxnSpPr>
        <p:spPr bwMode="auto">
          <a:xfrm>
            <a:off x="3282836" y="5333908"/>
            <a:ext cx="1957" cy="613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26" name="角丸四角形吹き出し 25"/>
          <p:cNvSpPr/>
          <p:nvPr/>
        </p:nvSpPr>
        <p:spPr bwMode="gray">
          <a:xfrm>
            <a:off x="0" y="5557436"/>
            <a:ext cx="685109" cy="288032"/>
          </a:xfrm>
          <a:prstGeom prst="wedgeRoundRectCallout">
            <a:avLst>
              <a:gd name="adj1" fmla="val 64039"/>
              <a:gd name="adj2" fmla="val -19060"/>
              <a:gd name="adj3" fmla="val 16667"/>
            </a:avLst>
          </a:prstGeom>
          <a:gradFill rotWithShape="1">
            <a:gsLst>
              <a:gs pos="0">
                <a:srgbClr val="9FB8CD">
                  <a:tint val="45000"/>
                  <a:satMod val="200000"/>
                </a:srgbClr>
              </a:gs>
              <a:gs pos="30000">
                <a:srgbClr val="9FB8CD">
                  <a:tint val="61000"/>
                  <a:satMod val="200000"/>
                </a:srgbClr>
              </a:gs>
              <a:gs pos="45000">
                <a:srgbClr val="9FB8CD">
                  <a:tint val="66000"/>
                  <a:satMod val="200000"/>
                </a:srgbClr>
              </a:gs>
              <a:gs pos="55000">
                <a:srgbClr val="9FB8CD">
                  <a:tint val="66000"/>
                  <a:satMod val="200000"/>
                </a:srgbClr>
              </a:gs>
              <a:gs pos="73000">
                <a:srgbClr val="9FB8CD">
                  <a:tint val="61000"/>
                  <a:satMod val="200000"/>
                </a:srgbClr>
              </a:gs>
              <a:gs pos="100000">
                <a:srgbClr val="9FB8CD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9FB8CD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fontAlgn="ctr">
              <a:defRPr/>
            </a:pPr>
            <a:r>
              <a:rPr lang="en-US" altLang="ja-JP" sz="800" kern="0" dirty="0" smtClean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Proprietary interface</a:t>
            </a:r>
            <a:endParaRPr kumimoji="0" lang="ja-JP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flipV="1">
            <a:off x="1729576" y="5682864"/>
            <a:ext cx="1835853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sp>
        <p:nvSpPr>
          <p:cNvPr id="29" name="角丸四角形 21"/>
          <p:cNvSpPr/>
          <p:nvPr/>
        </p:nvSpPr>
        <p:spPr bwMode="auto">
          <a:xfrm>
            <a:off x="445628" y="3007969"/>
            <a:ext cx="3458158" cy="52757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Environment</a:t>
            </a:r>
            <a:endParaRPr lang="ja-JP" altLang="en-US" sz="120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 flipV="1">
            <a:off x="2103226" y="2874972"/>
            <a:ext cx="699578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3004105" y="2874970"/>
            <a:ext cx="720080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sp>
        <p:nvSpPr>
          <p:cNvPr id="35" name="角丸四角形 34"/>
          <p:cNvSpPr/>
          <p:nvPr/>
        </p:nvSpPr>
        <p:spPr bwMode="gray">
          <a:xfrm>
            <a:off x="1556048" y="6192946"/>
            <a:ext cx="1183813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Servient</a:t>
            </a:r>
            <a:endParaRPr lang="en-US" altLang="ja-JP" sz="1200" kern="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 bwMode="gray">
          <a:xfrm>
            <a:off x="2843808" y="6191167"/>
            <a:ext cx="1186769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Servient</a:t>
            </a:r>
            <a:endParaRPr lang="en-US" altLang="ja-JP" sz="1200" kern="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61799" y="1556792"/>
            <a:ext cx="41467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Scripting API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Can consume remote Things through the Client API, local hardware and connected legacy devices through a Physical API (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t.b.d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.), and expose Things through the Server API. To allow portable app scripts, the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Servient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must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povide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a runtime environment.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61799" y="4725144"/>
            <a:ext cx="4146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Protocol Bindings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Converts abstract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interactions with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Things to different protocols using the information from TD. The Resource Model provides a common abstraction with uniform interface. Like the Web, it allows to identify and address interaction points through URIs.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 smtClean="0">
              <a:solidFill>
                <a:prstClr val="black"/>
              </a:solidFill>
              <a:latin typeface="Calibri" panose="020F0502020204030204" pitchFamily="34" charset="0"/>
              <a:ea typeface="HG明朝E" panose="02020909000000000000" pitchFamily="17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61799" y="3329116"/>
            <a:ext cx="4146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Thing Description (TD)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Declares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WoT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Interface for interaction and provides (semantic) metadata for the Thing.  TD is used by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WoT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clients to instantiate local software object of the Thing.</a:t>
            </a:r>
          </a:p>
        </p:txBody>
      </p:sp>
      <p:sp>
        <p:nvSpPr>
          <p:cNvPr id="43" name="角丸四角形吹き出し 24"/>
          <p:cNvSpPr/>
          <p:nvPr/>
        </p:nvSpPr>
        <p:spPr bwMode="gray">
          <a:xfrm>
            <a:off x="3491880" y="5550789"/>
            <a:ext cx="980953" cy="344589"/>
          </a:xfrm>
          <a:prstGeom prst="wedgeRoundRectCallout">
            <a:avLst>
              <a:gd name="adj1" fmla="val -58004"/>
              <a:gd name="adj2" fmla="val -15397"/>
              <a:gd name="adj3" fmla="val 16667"/>
            </a:avLst>
          </a:prstGeom>
          <a:gradFill rotWithShape="1">
            <a:gsLst>
              <a:gs pos="0">
                <a:srgbClr val="9FB8CD">
                  <a:tint val="45000"/>
                  <a:satMod val="200000"/>
                </a:srgbClr>
              </a:gs>
              <a:gs pos="30000">
                <a:srgbClr val="9FB8CD">
                  <a:tint val="61000"/>
                  <a:satMod val="200000"/>
                </a:srgbClr>
              </a:gs>
              <a:gs pos="45000">
                <a:srgbClr val="9FB8CD">
                  <a:tint val="66000"/>
                  <a:satMod val="200000"/>
                </a:srgbClr>
              </a:gs>
              <a:gs pos="55000">
                <a:srgbClr val="9FB8CD">
                  <a:tint val="66000"/>
                  <a:satMod val="200000"/>
                </a:srgbClr>
              </a:gs>
              <a:gs pos="73000">
                <a:srgbClr val="9FB8CD">
                  <a:tint val="61000"/>
                  <a:satMod val="200000"/>
                </a:srgbClr>
              </a:gs>
              <a:gs pos="100000">
                <a:srgbClr val="9FB8CD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9FB8CD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square" lIns="72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WoT</a:t>
            </a: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 Interface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1" name="Form 50"/>
          <p:cNvCxnSpPr>
            <a:stCxn id="18" idx="3"/>
            <a:endCxn id="36" idx="3"/>
          </p:cNvCxnSpPr>
          <p:nvPr/>
        </p:nvCxnSpPr>
        <p:spPr>
          <a:xfrm rot="5400000">
            <a:off x="3145488" y="5046790"/>
            <a:ext cx="2268564" cy="498385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/>
          <p:cNvCxnSpPr/>
          <p:nvPr/>
        </p:nvCxnSpPr>
        <p:spPr bwMode="auto">
          <a:xfrm>
            <a:off x="1863261" y="2532168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45" name="テキスト ボックス 13"/>
          <p:cNvSpPr txBox="1"/>
          <p:nvPr/>
        </p:nvSpPr>
        <p:spPr>
          <a:xfrm>
            <a:off x="827584" y="26650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Discovery API</a:t>
            </a:r>
          </a:p>
        </p:txBody>
      </p:sp>
      <p:cxnSp>
        <p:nvCxnSpPr>
          <p:cNvPr id="46" name="直線コネクタ 32"/>
          <p:cNvCxnSpPr/>
          <p:nvPr/>
        </p:nvCxnSpPr>
        <p:spPr bwMode="auto">
          <a:xfrm flipV="1">
            <a:off x="927728" y="2881074"/>
            <a:ext cx="936104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cxnSp>
        <p:nvCxnSpPr>
          <p:cNvPr id="61" name="直線矢印コネクタ 12"/>
          <p:cNvCxnSpPr/>
          <p:nvPr/>
        </p:nvCxnSpPr>
        <p:spPr bwMode="auto">
          <a:xfrm>
            <a:off x="783141" y="2524700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62" name="テキスト ボックス 13"/>
          <p:cNvSpPr txBox="1"/>
          <p:nvPr/>
        </p:nvSpPr>
        <p:spPr>
          <a:xfrm>
            <a:off x="-47708" y="2657580"/>
            <a:ext cx="9393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(Physic. API)</a:t>
            </a:r>
          </a:p>
        </p:txBody>
      </p:sp>
      <p:cxnSp>
        <p:nvCxnSpPr>
          <p:cNvPr id="63" name="直線コネクタ 32"/>
          <p:cNvCxnSpPr/>
          <p:nvPr/>
        </p:nvCxnSpPr>
        <p:spPr bwMode="auto">
          <a:xfrm>
            <a:off x="79368" y="2873606"/>
            <a:ext cx="676208" cy="1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5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</p:spTree>
    <p:extLst>
      <p:ext uri="{BB962C8B-B14F-4D97-AF65-F5344CB8AC3E}">
        <p14:creationId xmlns:p14="http://schemas.microsoft.com/office/powerpoint/2010/main" xmlns="" val="10660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Need to Describe Heterogeneous Thing, Communication, and Security Metadata</a:t>
            </a:r>
          </a:p>
          <a:p>
            <a:r>
              <a:rPr lang="en-US" dirty="0" smtClean="0">
                <a:hlinkClick r:id="rId2"/>
              </a:rPr>
              <a:t>http://w3c.github.io/wot/current-practices/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wot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practices.html#thing</a:t>
            </a:r>
            <a:r>
              <a:rPr lang="en-US" dirty="0" smtClean="0">
                <a:hlinkClick r:id="rId2"/>
              </a:rPr>
              <a:t>-description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 Want to Use a Thing</a:t>
            </a:r>
            <a:br>
              <a:rPr lang="en-US" noProof="0" dirty="0" smtClean="0"/>
            </a:br>
            <a:r>
              <a:rPr lang="en-US" sz="3100" dirty="0" smtClean="0"/>
              <a:t>represented as a </a:t>
            </a:r>
            <a:r>
              <a:rPr lang="en-US" sz="3100" noProof="0" dirty="0" err="1" smtClean="0"/>
              <a:t>WoT</a:t>
            </a:r>
            <a:r>
              <a:rPr lang="en-US" sz="3100" noProof="0" dirty="0" smtClean="0"/>
              <a:t> </a:t>
            </a:r>
            <a:r>
              <a:rPr lang="en-US" sz="3100" dirty="0" err="1" smtClean="0"/>
              <a:t>S</a:t>
            </a:r>
            <a:r>
              <a:rPr lang="en-US" sz="3100" noProof="0" dirty="0" err="1" smtClean="0"/>
              <a:t>ervient</a:t>
            </a:r>
            <a:endParaRPr lang="en-US" sz="3100" noProof="0" dirty="0"/>
          </a:p>
        </p:txBody>
      </p:sp>
      <p:sp>
        <p:nvSpPr>
          <p:cNvPr id="4" name="Textfeld 3"/>
          <p:cNvSpPr txBox="1"/>
          <p:nvPr/>
        </p:nvSpPr>
        <p:spPr bwMode="gray">
          <a:xfrm>
            <a:off x="6228184" y="1772816"/>
            <a:ext cx="10182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Who are you?</a:t>
            </a:r>
          </a:p>
        </p:txBody>
      </p:sp>
      <p:sp>
        <p:nvSpPr>
          <p:cNvPr id="5" name="Textfeld 4"/>
          <p:cNvSpPr txBox="1"/>
          <p:nvPr/>
        </p:nvSpPr>
        <p:spPr bwMode="gray">
          <a:xfrm>
            <a:off x="5929612" y="3284984"/>
            <a:ext cx="26733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What kind of functions do you have?</a:t>
            </a:r>
          </a:p>
        </p:txBody>
      </p:sp>
      <p:sp>
        <p:nvSpPr>
          <p:cNvPr id="6" name="Textfeld 5"/>
          <p:cNvSpPr txBox="1"/>
          <p:nvPr/>
        </p:nvSpPr>
        <p:spPr bwMode="gray">
          <a:xfrm>
            <a:off x="1979712" y="1916832"/>
            <a:ext cx="2387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What kind of data do you serve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?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 bwMode="gray">
          <a:xfrm>
            <a:off x="1331640" y="2996952"/>
            <a:ext cx="2659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How can I access the data/function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?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 bwMode="gray">
          <a:xfrm>
            <a:off x="1403648" y="4365104"/>
            <a:ext cx="37043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What kind of protocols/encodings do you support?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5148064" y="4797152"/>
            <a:ext cx="2702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Are there some security constrains?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1072426" cy="129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liparts.co/cliparts/gce/ooe/gceooeR9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656659" cy="159620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975150" y="5805264"/>
            <a:ext cx="7193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ym typeface="Wingdings" pitchFamily="2" charset="2"/>
              </a:rPr>
              <a:t> W3C </a:t>
            </a:r>
            <a:r>
              <a:rPr lang="de-DE" sz="4400" dirty="0" smtClean="0"/>
              <a:t>Thing Description (TD)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11" grpId="0"/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Thing metadata and interactions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0" name="角丸四角形 22"/>
          <p:cNvSpPr/>
          <p:nvPr/>
        </p:nvSpPr>
        <p:spPr bwMode="auto">
          <a:xfrm>
            <a:off x="1034607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Connector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1" name="角丸四角形 22"/>
          <p:cNvSpPr/>
          <p:nvPr/>
        </p:nvSpPr>
        <p:spPr bwMode="auto">
          <a:xfrm>
            <a:off x="6219183" y="4650783"/>
            <a:ext cx="1905980" cy="70793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Connector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/>
              <a:t>Protocol </a:t>
            </a: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Binding(s)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smtClean="0">
                <a:solidFill>
                  <a:schemeClr val="bg1"/>
                </a:solidFill>
              </a:rPr>
            </a:br>
            <a:r>
              <a:rPr kumimoji="1" lang="en-US" altLang="ja-JP" sz="2000" smtClean="0">
                <a:solidFill>
                  <a:schemeClr val="bg1"/>
                </a:solidFill>
              </a:rPr>
              <a:t>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Bildschirmpräsentation (4:3)</PresentationFormat>
  <Paragraphs>280</Paragraphs>
  <Slides>22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W3C WoT Thing Description</vt:lpstr>
      <vt:lpstr>What is the Web of Things?</vt:lpstr>
      <vt:lpstr>What is the Web of Things?</vt:lpstr>
      <vt:lpstr>What is the Web of Things?</vt:lpstr>
      <vt:lpstr>W3C WoT Mission</vt:lpstr>
      <vt:lpstr>WoT Building Blocks</vt:lpstr>
      <vt:lpstr>Thing Description</vt:lpstr>
      <vt:lpstr>I Want to Use a Thing represented as a WoT Servient</vt:lpstr>
      <vt:lpstr>Thing Description</vt:lpstr>
      <vt:lpstr>Thing Description</vt:lpstr>
      <vt:lpstr>Thing Description</vt:lpstr>
      <vt:lpstr>Aspects covered by Thing Description</vt:lpstr>
      <vt:lpstr>Describe your Thing based on JSON-LD</vt:lpstr>
      <vt:lpstr>TD Example</vt:lpstr>
      <vt:lpstr>TD Example</vt:lpstr>
      <vt:lpstr>TD Repository</vt:lpstr>
      <vt:lpstr>Extending Thing Description with Other Semantic Models</vt:lpstr>
      <vt:lpstr>Extending Thing Description with Other Semantic Models</vt:lpstr>
      <vt:lpstr>Extending Thing Description with Other Semantic Models</vt:lpstr>
      <vt:lpstr>Extending Thing Description with Other Semantic Models</vt:lpstr>
      <vt:lpstr>Online Resources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 WoT Project</dc:title>
  <dc:creator>Kovatsch, Matthias</dc:creator>
  <cp:lastModifiedBy>Darko Anicic</cp:lastModifiedBy>
  <cp:revision>240</cp:revision>
  <dcterms:created xsi:type="dcterms:W3CDTF">2016-04-10T22:30:33Z</dcterms:created>
  <dcterms:modified xsi:type="dcterms:W3CDTF">2016-09-26T13:20:39Z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-1957731951</vt:i4>
  </property>
  <property fmtid="{D5CDD505-2E9C-101B-9397-08002B2CF9AE}" pid="3" name="_NewReviewCycle">
    <vt:lpwstr/>
  </property>
  <property fmtid="{D5CDD505-2E9C-101B-9397-08002B2CF9AE}" pid="4" name="_EmailSubject">
    <vt:lpwstr>Joint session on vocabulary with Web of Things</vt:lpwstr>
  </property>
  <property fmtid="{D5CDD505-2E9C-101B-9397-08002B2CF9AE}" pid="5" name="_AuthorEmail">
    <vt:lpwstr>darko.anicic@siemens.com</vt:lpwstr>
  </property>
  <property fmtid="{D5CDD505-2E9C-101B-9397-08002B2CF9AE}" pid="6" name="_AuthorEmailDisplayName">
    <vt:lpwstr>Anicic, Darko (CT RDA NEC WOS-DE)</vt:lpwstr>
  </property>
  <property fmtid="{D5CDD505-2E9C-101B-9397-08002B2CF9AE}" pid="7" name="_PreviousAdHocReviewCycleID">
    <vt:i4>1728697842</vt:i4>
  </property>
</Properties>
</file>