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  <p:sldMasterId id="2147483662" r:id="rId3"/>
  </p:sldMasterIdLst>
  <p:notesMasterIdLst>
    <p:notesMasterId r:id="rId15"/>
  </p:notesMasterIdLst>
  <p:handoutMasterIdLst>
    <p:handoutMasterId r:id="rId16"/>
  </p:handoutMasterIdLst>
  <p:sldIdLst>
    <p:sldId id="259" r:id="rId4"/>
    <p:sldId id="323" r:id="rId5"/>
    <p:sldId id="330" r:id="rId6"/>
    <p:sldId id="331" r:id="rId7"/>
    <p:sldId id="327" r:id="rId8"/>
    <p:sldId id="329" r:id="rId9"/>
    <p:sldId id="332" r:id="rId10"/>
    <p:sldId id="333" r:id="rId11"/>
    <p:sldId id="318" r:id="rId12"/>
    <p:sldId id="317" r:id="rId13"/>
    <p:sldId id="319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50" autoAdjust="0"/>
    <p:restoredTop sz="88006" autoAdjust="0"/>
  </p:normalViewPr>
  <p:slideViewPr>
    <p:cSldViewPr snapToGrid="0" snapToObjects="1">
      <p:cViewPr>
        <p:scale>
          <a:sx n="60" d="100"/>
          <a:sy n="60" d="100"/>
        </p:scale>
        <p:origin x="-1422" y="-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8B2C4-DD7A-7A43-85CA-4C0ADF851182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E9CFC-1CBD-7A47-9FB4-5BF3FEA91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98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D9742-E77E-304C-88F4-FDD915F49A9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F8339-C618-FB4F-9C9D-903D0F32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581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8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9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Conexxus: POS / BO Overview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62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Conexxus: POS / BO Overview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4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6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5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5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9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Conexxus: POS / BO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447" y="6104643"/>
            <a:ext cx="2233355" cy="521960"/>
          </a:xfrm>
          <a:prstGeom prst="rect">
            <a:avLst/>
          </a:prstGeom>
        </p:spPr>
      </p:pic>
      <p:pic>
        <p:nvPicPr>
          <p:cNvPr id="8" name="Picture 7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847" y="6257043"/>
            <a:ext cx="2233355" cy="521960"/>
          </a:xfrm>
          <a:prstGeom prst="rect">
            <a:avLst/>
          </a:prstGeom>
        </p:spPr>
      </p:pic>
      <p:pic>
        <p:nvPicPr>
          <p:cNvPr id="9" name="Picture 8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247" y="6409443"/>
            <a:ext cx="2233355" cy="521960"/>
          </a:xfrm>
          <a:prstGeom prst="rect">
            <a:avLst/>
          </a:prstGeom>
        </p:spPr>
      </p:pic>
      <p:pic>
        <p:nvPicPr>
          <p:cNvPr id="10" name="Picture 9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93" y="4589787"/>
            <a:ext cx="1888281" cy="44131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42248" y="5908256"/>
            <a:ext cx="8232577" cy="11341"/>
          </a:xfrm>
          <a:prstGeom prst="line">
            <a:avLst/>
          </a:prstGeom>
          <a:ln w="6350" cap="rnd">
            <a:solidFill>
              <a:schemeClr val="bg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57200" y="4413834"/>
            <a:ext cx="8229602" cy="0"/>
          </a:xfrm>
          <a:prstGeom prst="line">
            <a:avLst/>
          </a:prstGeom>
          <a:ln w="635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1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nexxus_GradientGraphic_PP2-0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17"/>
            <a:ext cx="9144000" cy="4425696"/>
          </a:xfrm>
          <a:prstGeom prst="rect">
            <a:avLst/>
          </a:prstGeom>
        </p:spPr>
      </p:pic>
      <p:pic>
        <p:nvPicPr>
          <p:cNvPr id="8" name="Picture 7" descr="Conexxus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93" y="4589787"/>
            <a:ext cx="1888281" cy="441312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Conexxus: POS / BO Overview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22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nexxus_GradientGraphic_PP2-0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17"/>
            <a:ext cx="9144000" cy="4425696"/>
          </a:xfrm>
          <a:prstGeom prst="rect">
            <a:avLst/>
          </a:prstGeom>
        </p:spPr>
      </p:pic>
      <p:pic>
        <p:nvPicPr>
          <p:cNvPr id="8" name="Picture 7" descr="Conexxus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93" y="4589787"/>
            <a:ext cx="1888281" cy="441312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Conexxus: POS / BO Overview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43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4713"/>
            <a:ext cx="7772400" cy="1101725"/>
          </a:xfrm>
        </p:spPr>
        <p:txBody>
          <a:bodyPr/>
          <a:lstStyle/>
          <a:p>
            <a:pPr algn="l"/>
            <a:r>
              <a:rPr lang="en-US" i="1" dirty="0" smtClean="0"/>
              <a:t>Digital Offers: </a:t>
            </a:r>
            <a:r>
              <a:rPr lang="en-US" i="1" dirty="0" smtClean="0"/>
              <a:t>Schema.org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43491"/>
            <a:ext cx="6400800" cy="1314450"/>
          </a:xfrm>
        </p:spPr>
        <p:txBody>
          <a:bodyPr/>
          <a:lstStyle/>
          <a:p>
            <a:pPr algn="l"/>
            <a:r>
              <a:rPr lang="en-US" i="1" dirty="0" smtClean="0"/>
              <a:t>Discussion points, June 2017</a:t>
            </a:r>
          </a:p>
          <a:p>
            <a:pPr algn="l"/>
            <a:endParaRPr lang="en-US" i="1" dirty="0"/>
          </a:p>
          <a:p>
            <a:pPr algn="l"/>
            <a:r>
              <a:rPr lang="en-US" sz="1800" i="1" dirty="0"/>
              <a:t>David Ezell </a:t>
            </a:r>
            <a:r>
              <a:rPr lang="en-US" sz="1800" i="1" dirty="0" smtClean="0"/>
              <a:t>(NACS)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70620" y="4863644"/>
            <a:ext cx="518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>
                <a:solidFill>
                  <a:schemeClr val="accent6">
                    <a:lumMod val="75000"/>
                  </a:schemeClr>
                </a:solidFill>
              </a:rPr>
              <a:t>V1.0</a:t>
            </a:r>
            <a:endParaRPr lang="en-US" sz="8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1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Didn’t we have APIs before?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457200" y="1188719"/>
            <a:ext cx="7863840" cy="57150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000" i="1" dirty="0" smtClean="0"/>
              <a:t>Yes… but HATEOAS (hypermedia as the engine of application state) gives feedback</a:t>
            </a:r>
          </a:p>
          <a:p>
            <a:pPr marL="0" indent="0">
              <a:buNone/>
            </a:pPr>
            <a:r>
              <a:rPr lang="en-US" sz="2000" i="1" dirty="0" smtClean="0"/>
              <a:t>on “what comes next”!</a:t>
            </a:r>
            <a:endParaRPr lang="en-US" sz="2000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Schema.org/Offer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10</a:t>
            </a:fld>
            <a:endParaRPr lang="en-US"/>
          </a:p>
        </p:txBody>
      </p:sp>
      <p:pic>
        <p:nvPicPr>
          <p:cNvPr id="2050" name="Picture 2" descr="https://www.webresourcesfree.com/wp-content/uploads/2016/08/Spelunky-HTML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88" y="2047187"/>
            <a:ext cx="2305685" cy="1464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artoon Of Boy Playing A Hand Held Computer Gamer Royalty Free Stock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952349"/>
            <a:ext cx="1302385" cy="1559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06888" y="3948138"/>
            <a:ext cx="722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Hypermedia indicates ………………………………………………….. what to do next!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3902488" y="2499360"/>
            <a:ext cx="198929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Hints!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81900" y="1733232"/>
            <a:ext cx="365760" cy="19424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099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A more relevant HATEOAS example…</a:t>
            </a:r>
            <a:endParaRPr lang="en-US" sz="32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Schema.org/Offer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0654" y="944880"/>
            <a:ext cx="907473" cy="33339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88580" y="944879"/>
            <a:ext cx="998220" cy="3333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Server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531620" y="906780"/>
            <a:ext cx="6088380" cy="38100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11" name="Left Arrow 10"/>
          <p:cNvSpPr/>
          <p:nvPr/>
        </p:nvSpPr>
        <p:spPr>
          <a:xfrm>
            <a:off x="1554480" y="1996440"/>
            <a:ext cx="1219200" cy="50292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12" name="Left Arrow 11"/>
          <p:cNvSpPr/>
          <p:nvPr/>
        </p:nvSpPr>
        <p:spPr>
          <a:xfrm>
            <a:off x="1554480" y="3360420"/>
            <a:ext cx="1219200" cy="50292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40" y="261366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Or…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116580" y="1356420"/>
            <a:ext cx="2918460" cy="156966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800" dirty="0"/>
              <a:t>GET /account/12345 HTTP/1.1</a:t>
            </a:r>
          </a:p>
          <a:p>
            <a:endParaRPr lang="en-US" sz="800" dirty="0"/>
          </a:p>
          <a:p>
            <a:r>
              <a:rPr lang="en-US" sz="800" dirty="0"/>
              <a:t>HTTP/1.1 200 OK</a:t>
            </a:r>
          </a:p>
          <a:p>
            <a:r>
              <a:rPr lang="en-US" sz="800" dirty="0"/>
              <a:t>&lt;?xml version="1.0"?&gt;</a:t>
            </a:r>
          </a:p>
          <a:p>
            <a:r>
              <a:rPr lang="en-US" sz="800" dirty="0"/>
              <a:t>&lt;account&gt;</a:t>
            </a:r>
          </a:p>
          <a:p>
            <a:r>
              <a:rPr lang="en-US" sz="800" dirty="0"/>
              <a:t>    &lt;</a:t>
            </a:r>
            <a:r>
              <a:rPr lang="en-US" sz="800" dirty="0" err="1"/>
              <a:t>account_number</a:t>
            </a:r>
            <a:r>
              <a:rPr lang="en-US" sz="800" dirty="0"/>
              <a:t>&gt;12345&lt;/</a:t>
            </a:r>
            <a:r>
              <a:rPr lang="en-US" sz="800" dirty="0" err="1"/>
              <a:t>account_number</a:t>
            </a:r>
            <a:r>
              <a:rPr lang="en-US" sz="800" dirty="0"/>
              <a:t>&gt;</a:t>
            </a:r>
          </a:p>
          <a:p>
            <a:r>
              <a:rPr lang="en-US" sz="800" dirty="0">
                <a:solidFill>
                  <a:srgbClr val="00B050"/>
                </a:solidFill>
              </a:rPr>
              <a:t>    &lt;balance currency="</a:t>
            </a:r>
            <a:r>
              <a:rPr lang="en-US" sz="800" dirty="0" err="1">
                <a:solidFill>
                  <a:srgbClr val="00B050"/>
                </a:solidFill>
              </a:rPr>
              <a:t>usd</a:t>
            </a:r>
            <a:r>
              <a:rPr lang="en-US" sz="800" dirty="0">
                <a:solidFill>
                  <a:srgbClr val="00B050"/>
                </a:solidFill>
              </a:rPr>
              <a:t>"&gt;100.00&lt;/balance&gt;</a:t>
            </a:r>
          </a:p>
          <a:p>
            <a:r>
              <a:rPr lang="en-US" sz="800" dirty="0"/>
              <a:t>    &lt;link </a:t>
            </a:r>
            <a:r>
              <a:rPr lang="en-US" sz="800" dirty="0" err="1"/>
              <a:t>rel</a:t>
            </a:r>
            <a:r>
              <a:rPr lang="en-US" sz="800" dirty="0"/>
              <a:t>="deposit" </a:t>
            </a:r>
            <a:r>
              <a:rPr lang="en-US" sz="800" dirty="0" err="1"/>
              <a:t>href</a:t>
            </a:r>
            <a:r>
              <a:rPr lang="en-US" sz="800" dirty="0"/>
              <a:t>="/account/12345/deposit" /&gt;</a:t>
            </a:r>
          </a:p>
          <a:p>
            <a:r>
              <a:rPr lang="en-US" sz="800" dirty="0"/>
              <a:t>    &lt;link </a:t>
            </a:r>
            <a:r>
              <a:rPr lang="en-US" sz="800" dirty="0" err="1"/>
              <a:t>rel</a:t>
            </a:r>
            <a:r>
              <a:rPr lang="en-US" sz="800" dirty="0"/>
              <a:t>="withdraw" </a:t>
            </a:r>
            <a:r>
              <a:rPr lang="en-US" sz="800" dirty="0" err="1"/>
              <a:t>href</a:t>
            </a:r>
            <a:r>
              <a:rPr lang="en-US" sz="800" dirty="0"/>
              <a:t>="/account/12345/withdraw" /&gt;</a:t>
            </a:r>
          </a:p>
          <a:p>
            <a:r>
              <a:rPr lang="en-US" sz="800" dirty="0"/>
              <a:t>    &lt;link </a:t>
            </a:r>
            <a:r>
              <a:rPr lang="en-US" sz="800" dirty="0" err="1"/>
              <a:t>rel</a:t>
            </a:r>
            <a:r>
              <a:rPr lang="en-US" sz="800" dirty="0"/>
              <a:t>="transfer" </a:t>
            </a:r>
            <a:r>
              <a:rPr lang="en-US" sz="800" dirty="0" err="1"/>
              <a:t>href</a:t>
            </a:r>
            <a:r>
              <a:rPr lang="en-US" sz="800" dirty="0"/>
              <a:t>="/account/12345/transfer" /&gt;</a:t>
            </a:r>
          </a:p>
          <a:p>
            <a:r>
              <a:rPr lang="en-US" sz="800" dirty="0"/>
              <a:t>    &lt;link </a:t>
            </a:r>
            <a:r>
              <a:rPr lang="en-US" sz="800" dirty="0" err="1"/>
              <a:t>rel</a:t>
            </a:r>
            <a:r>
              <a:rPr lang="en-US" sz="800" dirty="0"/>
              <a:t>="close" </a:t>
            </a:r>
            <a:r>
              <a:rPr lang="en-US" sz="800" dirty="0" err="1"/>
              <a:t>href</a:t>
            </a:r>
            <a:r>
              <a:rPr lang="en-US" sz="800" dirty="0"/>
              <a:t>="/account/12345/close" /&gt;</a:t>
            </a:r>
          </a:p>
          <a:p>
            <a:r>
              <a:rPr lang="en-US" sz="800" dirty="0"/>
              <a:t>&lt;/account&gt;</a:t>
            </a:r>
          </a:p>
        </p:txBody>
      </p:sp>
      <p:sp>
        <p:nvSpPr>
          <p:cNvPr id="16" name="Left Arrow 15"/>
          <p:cNvSpPr/>
          <p:nvPr/>
        </p:nvSpPr>
        <p:spPr>
          <a:xfrm>
            <a:off x="6217920" y="1889790"/>
            <a:ext cx="1219200" cy="50292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116580" y="3078480"/>
            <a:ext cx="2918460" cy="12003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800" dirty="0"/>
              <a:t>GET /account/12345 HTTP/1.1</a:t>
            </a:r>
          </a:p>
          <a:p>
            <a:endParaRPr lang="en-US" sz="800" dirty="0"/>
          </a:p>
          <a:p>
            <a:r>
              <a:rPr lang="en-US" sz="800" dirty="0"/>
              <a:t>HTTP/1.1 200 OK</a:t>
            </a:r>
          </a:p>
          <a:p>
            <a:r>
              <a:rPr lang="en-US" sz="800" dirty="0"/>
              <a:t>&lt;?xml version="1.0"?&gt;</a:t>
            </a:r>
          </a:p>
          <a:p>
            <a:r>
              <a:rPr lang="en-US" sz="800" dirty="0"/>
              <a:t>&lt;account&gt;</a:t>
            </a:r>
          </a:p>
          <a:p>
            <a:r>
              <a:rPr lang="en-US" sz="800" dirty="0"/>
              <a:t>    &lt;</a:t>
            </a:r>
            <a:r>
              <a:rPr lang="en-US" sz="800" dirty="0" err="1"/>
              <a:t>account_number</a:t>
            </a:r>
            <a:r>
              <a:rPr lang="en-US" sz="800" dirty="0"/>
              <a:t>&gt;12345&lt;/</a:t>
            </a:r>
            <a:r>
              <a:rPr lang="en-US" sz="800" dirty="0" err="1"/>
              <a:t>account_number</a:t>
            </a:r>
            <a:r>
              <a:rPr lang="en-US" sz="800" dirty="0"/>
              <a:t>&gt;</a:t>
            </a:r>
          </a:p>
          <a:p>
            <a:r>
              <a:rPr lang="en-US" sz="800" dirty="0">
                <a:solidFill>
                  <a:srgbClr val="FF0000"/>
                </a:solidFill>
              </a:rPr>
              <a:t>    &lt;balance currency="</a:t>
            </a:r>
            <a:r>
              <a:rPr lang="en-US" sz="800" dirty="0" err="1">
                <a:solidFill>
                  <a:srgbClr val="FF0000"/>
                </a:solidFill>
              </a:rPr>
              <a:t>usd</a:t>
            </a:r>
            <a:r>
              <a:rPr lang="en-US" sz="800" dirty="0">
                <a:solidFill>
                  <a:srgbClr val="FF0000"/>
                </a:solidFill>
              </a:rPr>
              <a:t>"&gt;-25.00&lt;/balance&gt;</a:t>
            </a:r>
          </a:p>
          <a:p>
            <a:r>
              <a:rPr lang="en-US" sz="800" dirty="0"/>
              <a:t>    &lt;link </a:t>
            </a:r>
            <a:r>
              <a:rPr lang="en-US" sz="800" dirty="0" err="1"/>
              <a:t>rel</a:t>
            </a:r>
            <a:r>
              <a:rPr lang="en-US" sz="800" dirty="0"/>
              <a:t>="deposit" </a:t>
            </a:r>
            <a:r>
              <a:rPr lang="en-US" sz="800" dirty="0" err="1"/>
              <a:t>href</a:t>
            </a:r>
            <a:r>
              <a:rPr lang="en-US" sz="800" dirty="0"/>
              <a:t>="/account/12345/deposit" /&gt;</a:t>
            </a:r>
          </a:p>
          <a:p>
            <a:r>
              <a:rPr lang="en-US" sz="800" dirty="0"/>
              <a:t>&lt;/account&gt;</a:t>
            </a:r>
          </a:p>
        </p:txBody>
      </p:sp>
      <p:sp>
        <p:nvSpPr>
          <p:cNvPr id="19" name="Left Arrow 18"/>
          <p:cNvSpPr/>
          <p:nvPr/>
        </p:nvSpPr>
        <p:spPr>
          <a:xfrm>
            <a:off x="6217920" y="3360420"/>
            <a:ext cx="1219200" cy="50292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7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Schema.org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Vocabularies </a:t>
            </a:r>
            <a:r>
              <a:rPr lang="en-US" dirty="0"/>
              <a:t>cover </a:t>
            </a:r>
            <a:endParaRPr lang="en-US" dirty="0" smtClean="0"/>
          </a:p>
          <a:p>
            <a:pPr lvl="1"/>
            <a:r>
              <a:rPr lang="en-US" dirty="0" smtClean="0"/>
              <a:t>entities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relationships </a:t>
            </a:r>
            <a:r>
              <a:rPr lang="en-US" dirty="0"/>
              <a:t>between </a:t>
            </a:r>
            <a:r>
              <a:rPr lang="en-US" dirty="0" smtClean="0"/>
              <a:t>entities, </a:t>
            </a:r>
            <a:r>
              <a:rPr lang="en-US" dirty="0"/>
              <a:t>and </a:t>
            </a:r>
            <a:endParaRPr lang="en-US" dirty="0" smtClean="0"/>
          </a:p>
          <a:p>
            <a:pPr lvl="1"/>
            <a:r>
              <a:rPr lang="en-US" dirty="0" smtClean="0"/>
              <a:t>actions.</a:t>
            </a:r>
          </a:p>
          <a:p>
            <a:r>
              <a:rPr lang="en-US" dirty="0"/>
              <a:t>Google, Microsoft, Yahoo and </a:t>
            </a:r>
            <a:r>
              <a:rPr lang="en-US" dirty="0" err="1" smtClean="0"/>
              <a:t>Yandex</a:t>
            </a:r>
            <a:endParaRPr lang="en-US" dirty="0" smtClean="0"/>
          </a:p>
          <a:p>
            <a:r>
              <a:rPr lang="en-US" dirty="0"/>
              <a:t>GitHub and public-schemaorg@w3.org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Digital Offers:  Schema.org/Offer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42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Schema.org/Offer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An offer to transfer some rights to an item or to provide a service — for example, an offer to sell tickets to an event, to rent the DVD of a movie, to stream a TV show over the internet, to repair a motorcycle, or to loan a book.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Schema.org/Offer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5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Schema.org: 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Schema.org/Offer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1338" y="1245476"/>
            <a:ext cx="64796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 &lt;script type="application/</a:t>
            </a:r>
            <a:r>
              <a:rPr lang="en-US" sz="800" dirty="0" err="1"/>
              <a:t>ld+json</a:t>
            </a:r>
            <a:r>
              <a:rPr lang="en-US" sz="800" dirty="0"/>
              <a:t>"&gt;</a:t>
            </a:r>
          </a:p>
          <a:p>
            <a:r>
              <a:rPr lang="en-US" sz="800" dirty="0"/>
              <a:t>    {</a:t>
            </a:r>
          </a:p>
          <a:p>
            <a:r>
              <a:rPr lang="en-US" sz="800" dirty="0"/>
              <a:t>      "@context": "http://schema.org",</a:t>
            </a:r>
          </a:p>
          <a:p>
            <a:r>
              <a:rPr lang="en-US" sz="800" dirty="0"/>
              <a:t>      "@type": "Event",</a:t>
            </a:r>
          </a:p>
          <a:p>
            <a:r>
              <a:rPr lang="en-US" sz="800" dirty="0"/>
              <a:t>      "location": {</a:t>
            </a:r>
          </a:p>
          <a:p>
            <a:r>
              <a:rPr lang="en-US" sz="800" dirty="0"/>
              <a:t>        "@type": "Place",</a:t>
            </a:r>
          </a:p>
          <a:p>
            <a:r>
              <a:rPr lang="en-US" sz="800" dirty="0"/>
              <a:t>        "address": {</a:t>
            </a:r>
          </a:p>
          <a:p>
            <a:r>
              <a:rPr lang="en-US" sz="800" dirty="0"/>
              <a:t>          "@type": "</a:t>
            </a:r>
            <a:r>
              <a:rPr lang="en-US" sz="800" dirty="0" err="1"/>
              <a:t>PostalAddress</a:t>
            </a:r>
            <a:r>
              <a:rPr lang="en-US" sz="800" dirty="0"/>
              <a:t>",</a:t>
            </a:r>
          </a:p>
          <a:p>
            <a:r>
              <a:rPr lang="en-US" sz="800" dirty="0"/>
              <a:t>          "</a:t>
            </a:r>
            <a:r>
              <a:rPr lang="en-US" sz="800" dirty="0" err="1"/>
              <a:t>addressLocality</a:t>
            </a:r>
            <a:r>
              <a:rPr lang="en-US" sz="800" dirty="0"/>
              <a:t>": "Denver",</a:t>
            </a:r>
          </a:p>
          <a:p>
            <a:r>
              <a:rPr lang="en-US" sz="800" dirty="0"/>
              <a:t>          "</a:t>
            </a:r>
            <a:r>
              <a:rPr lang="en-US" sz="800" dirty="0" err="1"/>
              <a:t>addressRegion</a:t>
            </a:r>
            <a:r>
              <a:rPr lang="en-US" sz="800" dirty="0"/>
              <a:t>": "CO",</a:t>
            </a:r>
          </a:p>
          <a:p>
            <a:r>
              <a:rPr lang="en-US" sz="800" dirty="0"/>
              <a:t>          "</a:t>
            </a:r>
            <a:r>
              <a:rPr lang="en-US" sz="800" dirty="0" err="1"/>
              <a:t>postalCode</a:t>
            </a:r>
            <a:r>
              <a:rPr lang="en-US" sz="800" dirty="0"/>
              <a:t>": "80209",</a:t>
            </a:r>
          </a:p>
          <a:p>
            <a:r>
              <a:rPr lang="en-US" sz="800" dirty="0"/>
              <a:t>          "</a:t>
            </a:r>
            <a:r>
              <a:rPr lang="en-US" sz="800" dirty="0" err="1"/>
              <a:t>streetAddress</a:t>
            </a:r>
            <a:r>
              <a:rPr lang="en-US" sz="800" dirty="0"/>
              <a:t>": "7 S. Broadway"</a:t>
            </a:r>
          </a:p>
          <a:p>
            <a:r>
              <a:rPr lang="en-US" sz="800" dirty="0"/>
              <a:t>        },</a:t>
            </a:r>
          </a:p>
          <a:p>
            <a:r>
              <a:rPr lang="en-US" sz="800" dirty="0"/>
              <a:t>        "name": "The Hi-Dive"</a:t>
            </a:r>
          </a:p>
          <a:p>
            <a:r>
              <a:rPr lang="en-US" sz="800" dirty="0"/>
              <a:t>      },</a:t>
            </a:r>
          </a:p>
          <a:p>
            <a:r>
              <a:rPr lang="en-US" sz="800" dirty="0"/>
              <a:t>      "name": "Typhoon with Radiation City",</a:t>
            </a:r>
          </a:p>
          <a:p>
            <a:r>
              <a:rPr lang="en-US" sz="800" dirty="0"/>
              <a:t>      "offers": {</a:t>
            </a:r>
          </a:p>
          <a:p>
            <a:r>
              <a:rPr lang="en-US" sz="800" dirty="0"/>
              <a:t>        "@type": "Offer",</a:t>
            </a:r>
          </a:p>
          <a:p>
            <a:r>
              <a:rPr lang="en-US" sz="800" dirty="0"/>
              <a:t>        "price": "13.00",</a:t>
            </a:r>
          </a:p>
          <a:p>
            <a:r>
              <a:rPr lang="en-US" sz="800" dirty="0"/>
              <a:t>        "</a:t>
            </a:r>
            <a:r>
              <a:rPr lang="en-US" sz="800" dirty="0" err="1"/>
              <a:t>priceCurrency</a:t>
            </a:r>
            <a:r>
              <a:rPr lang="en-US" sz="800" dirty="0"/>
              <a:t>": "USD",</a:t>
            </a:r>
          </a:p>
          <a:p>
            <a:r>
              <a:rPr lang="en-US" sz="800" dirty="0"/>
              <a:t>        "</a:t>
            </a:r>
            <a:r>
              <a:rPr lang="en-US" sz="800" dirty="0" err="1"/>
              <a:t>url</a:t>
            </a:r>
            <a:r>
              <a:rPr lang="en-US" sz="800" dirty="0"/>
              <a:t>": "http://www.ticketfly.com/purchase/309433"</a:t>
            </a:r>
          </a:p>
          <a:p>
            <a:r>
              <a:rPr lang="en-US" sz="800" dirty="0"/>
              <a:t>      },</a:t>
            </a:r>
          </a:p>
          <a:p>
            <a:r>
              <a:rPr lang="en-US" sz="800" dirty="0"/>
              <a:t>      "</a:t>
            </a:r>
            <a:r>
              <a:rPr lang="en-US" sz="800" dirty="0" err="1"/>
              <a:t>startDate</a:t>
            </a:r>
            <a:r>
              <a:rPr lang="en-US" sz="800" dirty="0"/>
              <a:t>": "2013-09-14T21:30"</a:t>
            </a:r>
          </a:p>
          <a:p>
            <a:r>
              <a:rPr lang="en-US" sz="800" dirty="0"/>
              <a:t>    }</a:t>
            </a:r>
          </a:p>
          <a:p>
            <a:r>
              <a:rPr lang="en-US" sz="800" dirty="0"/>
              <a:t>    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244674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what portions of DO work is a data model required?</a:t>
            </a:r>
          </a:p>
          <a:p>
            <a:r>
              <a:rPr lang="en-US" sz="2400" dirty="0" smtClean="0"/>
              <a:t>Is a data model required for work on web standards?</a:t>
            </a:r>
          </a:p>
          <a:p>
            <a:r>
              <a:rPr lang="en-US" sz="2400" dirty="0" smtClean="0"/>
              <a:t>Should the DO CG consider adopting the schema.org work?</a:t>
            </a:r>
          </a:p>
          <a:p>
            <a:r>
              <a:rPr lang="en-US" sz="2400" dirty="0" smtClean="0"/>
              <a:t>If so, should we model that work on ISO8583 TG-23?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51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7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12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ISO8583 TG-23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Schema.org/Offer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24" y="1063229"/>
            <a:ext cx="8105241" cy="1037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4136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RESTful Web Service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Schema.org/Offer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9</a:t>
            </a:fld>
            <a:endParaRPr lang="en-US"/>
          </a:p>
        </p:txBody>
      </p:sp>
      <p:pic>
        <p:nvPicPr>
          <p:cNvPr id="3076" name="Picture 4" descr="http://www.ibm.com/developerworks/library/os-understand-rest-ruby/figure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148" y="1243611"/>
            <a:ext cx="4349972" cy="3052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88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exxus">
      <a:dk1>
        <a:srgbClr val="55565A"/>
      </a:dk1>
      <a:lt1>
        <a:sysClr val="window" lastClr="FFFFFF"/>
      </a:lt1>
      <a:dk2>
        <a:srgbClr val="F38B00"/>
      </a:dk2>
      <a:lt2>
        <a:srgbClr val="B7ADA5"/>
      </a:lt2>
      <a:accent1>
        <a:srgbClr val="FFC627"/>
      </a:accent1>
      <a:accent2>
        <a:srgbClr val="FF5959"/>
      </a:accent2>
      <a:accent3>
        <a:srgbClr val="7F9C91"/>
      </a:accent3>
      <a:accent4>
        <a:srgbClr val="8064A2"/>
      </a:accent4>
      <a:accent5>
        <a:srgbClr val="004987"/>
      </a:accent5>
      <a:accent6>
        <a:srgbClr val="57C1E8"/>
      </a:accent6>
      <a:hlink>
        <a:srgbClr val="F38B00"/>
      </a:hlink>
      <a:folHlink>
        <a:srgbClr val="FFC6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528</Words>
  <Application>Microsoft Office PowerPoint</Application>
  <PresentationFormat>On-screen Show (16:9)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Title Slide</vt:lpstr>
      <vt:lpstr>1_Title Slide</vt:lpstr>
      <vt:lpstr>Digital Offers: Schema.org</vt:lpstr>
      <vt:lpstr>Schema.org Introduction</vt:lpstr>
      <vt:lpstr>Schema.org/Offer</vt:lpstr>
      <vt:lpstr>Schema.org:  Example</vt:lpstr>
      <vt:lpstr>Discussion</vt:lpstr>
      <vt:lpstr>Thank You</vt:lpstr>
      <vt:lpstr>Additional Slides</vt:lpstr>
      <vt:lpstr>ISO8583 TG-23</vt:lpstr>
      <vt:lpstr>RESTful Web Service</vt:lpstr>
      <vt:lpstr>Didn’t we have APIs before?</vt:lpstr>
      <vt:lpstr>A more relevant HATEOAS example…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Doxa Workstation 1</dc:creator>
  <cp:lastModifiedBy>David Ezell</cp:lastModifiedBy>
  <cp:revision>111</cp:revision>
  <dcterms:created xsi:type="dcterms:W3CDTF">2014-03-07T17:23:46Z</dcterms:created>
  <dcterms:modified xsi:type="dcterms:W3CDTF">2017-06-18T23:57:19Z</dcterms:modified>
</cp:coreProperties>
</file>