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0" r:id="rId3"/>
    <p:sldId id="259" r:id="rId4"/>
  </p:sldIdLst>
  <p:sldSz cx="9144000" cy="6858000" type="screen4x3"/>
  <p:notesSz cx="6858000" cy="9239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FF99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772" autoAdjust="0"/>
  </p:normalViewPr>
  <p:slideViewPr>
    <p:cSldViewPr snapToGrid="0">
      <p:cViewPr>
        <p:scale>
          <a:sx n="70" d="100"/>
          <a:sy n="70" d="100"/>
        </p:scale>
        <p:origin x="-13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FA3041-BD89-4EBF-81D6-7F0B77562B88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9188" y="692150"/>
            <a:ext cx="4619625" cy="3465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88644"/>
            <a:ext cx="5486400" cy="41576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5684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75684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1B79D6-8E94-4999-8D18-3F2E125F2D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B79D6-8E94-4999-8D18-3F2E125F2DA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0920-9939-4965-9E4F-59D1BBB29906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3031-FB85-4C20-B4FC-3475F795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0920-9939-4965-9E4F-59D1BBB29906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3031-FB85-4C20-B4FC-3475F795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0920-9939-4965-9E4F-59D1BBB29906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3031-FB85-4C20-B4FC-3475F795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0920-9939-4965-9E4F-59D1BBB29906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3031-FB85-4C20-B4FC-3475F795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0920-9939-4965-9E4F-59D1BBB29906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3031-FB85-4C20-B4FC-3475F795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0920-9939-4965-9E4F-59D1BBB29906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3031-FB85-4C20-B4FC-3475F795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0920-9939-4965-9E4F-59D1BBB29906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3031-FB85-4C20-B4FC-3475F795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0920-9939-4965-9E4F-59D1BBB29906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3031-FB85-4C20-B4FC-3475F795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0920-9939-4965-9E4F-59D1BBB29906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3031-FB85-4C20-B4FC-3475F795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0920-9939-4965-9E4F-59D1BBB29906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3031-FB85-4C20-B4FC-3475F795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D0920-9939-4965-9E4F-59D1BBB29906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F3031-FB85-4C20-B4FC-3475F795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D0920-9939-4965-9E4F-59D1BBB29906}" type="datetimeFigureOut">
              <a:rPr lang="en-US" smtClean="0"/>
              <a:pPr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F3031-FB85-4C20-B4FC-3475F7956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ocial-web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955999"/>
            <a:ext cx="9143999" cy="52889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5310" y="220717"/>
            <a:ext cx="6211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 Harry Halpin, Evan Prodromou, 4/2/2012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15310" y="220717"/>
            <a:ext cx="62116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Harry </a:t>
            </a:r>
            <a:r>
              <a:rPr lang="en-US" dirty="0" smtClean="0"/>
              <a:t>Halpin, Evan </a:t>
            </a:r>
            <a:r>
              <a:rPr lang="en-US" dirty="0" smtClean="0"/>
              <a:t>Prodromou original, </a:t>
            </a:r>
            <a:r>
              <a:rPr lang="en-US" dirty="0" smtClean="0">
                <a:solidFill>
                  <a:srgbClr val="FF0000"/>
                </a:solidFill>
              </a:rPr>
              <a:t>with David Robinson additions highlighted in red by Ann* ... 4/16/2012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14401"/>
            <a:ext cx="9144000" cy="5294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419367" y="2442949"/>
            <a:ext cx="1187355" cy="107817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987420" y="2404280"/>
            <a:ext cx="1187355" cy="107817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354472" y="1587690"/>
            <a:ext cx="1087272" cy="40488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356748" y="4203509"/>
            <a:ext cx="1087272" cy="30252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7420" y="5898104"/>
            <a:ext cx="841612" cy="21609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460778" y="5406786"/>
            <a:ext cx="1683222" cy="4071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 rot="20607480">
            <a:off x="6223378" y="491320"/>
            <a:ext cx="14330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was called 'sharing'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5786651" y="575481"/>
            <a:ext cx="559558" cy="420806"/>
          </a:xfrm>
          <a:custGeom>
            <a:avLst/>
            <a:gdLst>
              <a:gd name="connsiteX0" fmla="*/ 559558 w 559558"/>
              <a:gd name="connsiteY0" fmla="*/ 106907 h 420806"/>
              <a:gd name="connsiteX1" fmla="*/ 313898 w 559558"/>
              <a:gd name="connsiteY1" fmla="*/ 52316 h 420806"/>
              <a:gd name="connsiteX2" fmla="*/ 0 w 559558"/>
              <a:gd name="connsiteY2" fmla="*/ 420806 h 420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59558" h="420806">
                <a:moveTo>
                  <a:pt x="559558" y="106907"/>
                </a:moveTo>
                <a:cubicBezTo>
                  <a:pt x="483358" y="53453"/>
                  <a:pt x="407158" y="0"/>
                  <a:pt x="313898" y="52316"/>
                </a:cubicBezTo>
                <a:cubicBezTo>
                  <a:pt x="220638" y="104632"/>
                  <a:pt x="110319" y="262719"/>
                  <a:pt x="0" y="420806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 rot="20607480">
            <a:off x="7701207" y="198271"/>
            <a:ext cx="14330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was called 'news'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8270543" y="518615"/>
            <a:ext cx="516341" cy="450376"/>
          </a:xfrm>
          <a:custGeom>
            <a:avLst/>
            <a:gdLst>
              <a:gd name="connsiteX0" fmla="*/ 0 w 516341"/>
              <a:gd name="connsiteY0" fmla="*/ 0 h 450376"/>
              <a:gd name="connsiteX1" fmla="*/ 477672 w 516341"/>
              <a:gd name="connsiteY1" fmla="*/ 95534 h 450376"/>
              <a:gd name="connsiteX2" fmla="*/ 232012 w 516341"/>
              <a:gd name="connsiteY2" fmla="*/ 450376 h 450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6341" h="450376">
                <a:moveTo>
                  <a:pt x="0" y="0"/>
                </a:moveTo>
                <a:cubicBezTo>
                  <a:pt x="219501" y="10235"/>
                  <a:pt x="439003" y="20471"/>
                  <a:pt x="477672" y="95534"/>
                </a:cubicBezTo>
                <a:cubicBezTo>
                  <a:pt x="516341" y="170597"/>
                  <a:pt x="374176" y="310486"/>
                  <a:pt x="232012" y="450376"/>
                </a:cubicBezTo>
              </a:path>
            </a:pathLst>
          </a:cu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870211" y="1762834"/>
            <a:ext cx="1087272" cy="24338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625988" y="2995684"/>
            <a:ext cx="1087272" cy="40488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628263" y="3461982"/>
            <a:ext cx="1087272" cy="40488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316406" y="5568287"/>
            <a:ext cx="3439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*NOTE:  needs to be checked to make sure I found all additions and changes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Rectangle 161"/>
          <p:cNvSpPr/>
          <p:nvPr/>
        </p:nvSpPr>
        <p:spPr>
          <a:xfrm>
            <a:off x="205516" y="1102659"/>
            <a:ext cx="931653" cy="125864"/>
          </a:xfrm>
          <a:prstGeom prst="rect">
            <a:avLst/>
          </a:prstGeom>
          <a:solidFill>
            <a:srgbClr val="FFFF99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1" name="Rectangle 160"/>
          <p:cNvSpPr/>
          <p:nvPr/>
        </p:nvSpPr>
        <p:spPr>
          <a:xfrm>
            <a:off x="5136102" y="832427"/>
            <a:ext cx="931653" cy="129396"/>
          </a:xfrm>
          <a:prstGeom prst="rect">
            <a:avLst/>
          </a:prstGeom>
          <a:solidFill>
            <a:srgbClr val="FFFF99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5" name="Rectangle 154"/>
          <p:cNvSpPr/>
          <p:nvPr/>
        </p:nvSpPr>
        <p:spPr>
          <a:xfrm>
            <a:off x="3894491" y="836915"/>
            <a:ext cx="931653" cy="129396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6" name="Rectangle 155"/>
          <p:cNvSpPr/>
          <p:nvPr/>
        </p:nvSpPr>
        <p:spPr>
          <a:xfrm>
            <a:off x="3894491" y="982587"/>
            <a:ext cx="931653" cy="129396"/>
          </a:xfrm>
          <a:prstGeom prst="rect">
            <a:avLst/>
          </a:prstGeom>
          <a:solidFill>
            <a:srgbClr val="FFFF99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7" name="Rectangle 156"/>
          <p:cNvSpPr/>
          <p:nvPr/>
        </p:nvSpPr>
        <p:spPr>
          <a:xfrm>
            <a:off x="3898971" y="1128260"/>
            <a:ext cx="931653" cy="129396"/>
          </a:xfrm>
          <a:prstGeom prst="rect">
            <a:avLst/>
          </a:prstGeom>
          <a:solidFill>
            <a:srgbClr val="FFFF99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8" name="Rectangle 157"/>
          <p:cNvSpPr/>
          <p:nvPr/>
        </p:nvSpPr>
        <p:spPr>
          <a:xfrm>
            <a:off x="3896729" y="1549600"/>
            <a:ext cx="931653" cy="129396"/>
          </a:xfrm>
          <a:prstGeom prst="rect">
            <a:avLst/>
          </a:prstGeom>
          <a:solidFill>
            <a:srgbClr val="33CC33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9" name="Rectangle 158"/>
          <p:cNvSpPr/>
          <p:nvPr/>
        </p:nvSpPr>
        <p:spPr>
          <a:xfrm>
            <a:off x="3894487" y="1970940"/>
            <a:ext cx="931653" cy="129396"/>
          </a:xfrm>
          <a:prstGeom prst="rect">
            <a:avLst/>
          </a:prstGeom>
          <a:solidFill>
            <a:srgbClr val="FFFF99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0" name="Rectangle 159"/>
          <p:cNvSpPr/>
          <p:nvPr/>
        </p:nvSpPr>
        <p:spPr>
          <a:xfrm>
            <a:off x="3892245" y="2109891"/>
            <a:ext cx="931653" cy="276962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0" name="Rectangle 149"/>
          <p:cNvSpPr/>
          <p:nvPr/>
        </p:nvSpPr>
        <p:spPr>
          <a:xfrm>
            <a:off x="1409026" y="827954"/>
            <a:ext cx="931653" cy="129396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1" name="Rectangle 150"/>
          <p:cNvSpPr/>
          <p:nvPr/>
        </p:nvSpPr>
        <p:spPr>
          <a:xfrm>
            <a:off x="1409026" y="1800621"/>
            <a:ext cx="931653" cy="129396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2" name="Rectangle 151"/>
          <p:cNvSpPr/>
          <p:nvPr/>
        </p:nvSpPr>
        <p:spPr>
          <a:xfrm>
            <a:off x="1409026" y="1946293"/>
            <a:ext cx="931653" cy="129396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3" name="Rectangle 152"/>
          <p:cNvSpPr/>
          <p:nvPr/>
        </p:nvSpPr>
        <p:spPr>
          <a:xfrm>
            <a:off x="1406782" y="2363155"/>
            <a:ext cx="931653" cy="129396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4" name="Rectangle 153"/>
          <p:cNvSpPr/>
          <p:nvPr/>
        </p:nvSpPr>
        <p:spPr>
          <a:xfrm>
            <a:off x="1406782" y="2508827"/>
            <a:ext cx="931653" cy="129396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6" name="Rectangle 145"/>
          <p:cNvSpPr/>
          <p:nvPr/>
        </p:nvSpPr>
        <p:spPr>
          <a:xfrm>
            <a:off x="6600649" y="3060049"/>
            <a:ext cx="931653" cy="129396"/>
          </a:xfrm>
          <a:prstGeom prst="rect">
            <a:avLst/>
          </a:prstGeom>
          <a:solidFill>
            <a:srgbClr val="FFFF99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7" name="Rectangle 146"/>
          <p:cNvSpPr/>
          <p:nvPr/>
        </p:nvSpPr>
        <p:spPr>
          <a:xfrm>
            <a:off x="6600649" y="3200417"/>
            <a:ext cx="931653" cy="129396"/>
          </a:xfrm>
          <a:prstGeom prst="rect">
            <a:avLst/>
          </a:prstGeom>
          <a:solidFill>
            <a:srgbClr val="FFFF99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8" name="Rectangle 147"/>
          <p:cNvSpPr/>
          <p:nvPr/>
        </p:nvSpPr>
        <p:spPr>
          <a:xfrm>
            <a:off x="6604665" y="3485165"/>
            <a:ext cx="931653" cy="129396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9" name="Rectangle 148"/>
          <p:cNvSpPr/>
          <p:nvPr/>
        </p:nvSpPr>
        <p:spPr>
          <a:xfrm>
            <a:off x="6604665" y="3344797"/>
            <a:ext cx="931653" cy="129396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4" name="Rectangle 143"/>
          <p:cNvSpPr/>
          <p:nvPr/>
        </p:nvSpPr>
        <p:spPr>
          <a:xfrm>
            <a:off x="7847927" y="3625533"/>
            <a:ext cx="931653" cy="129396"/>
          </a:xfrm>
          <a:prstGeom prst="rect">
            <a:avLst/>
          </a:prstGeom>
          <a:solidFill>
            <a:srgbClr val="FFFF99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5" name="Rectangle 144"/>
          <p:cNvSpPr/>
          <p:nvPr/>
        </p:nvSpPr>
        <p:spPr>
          <a:xfrm>
            <a:off x="7847927" y="3765901"/>
            <a:ext cx="931653" cy="129396"/>
          </a:xfrm>
          <a:prstGeom prst="rect">
            <a:avLst/>
          </a:prstGeom>
          <a:solidFill>
            <a:srgbClr val="FFFF99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3" name="Rectangle 142"/>
          <p:cNvSpPr/>
          <p:nvPr/>
        </p:nvSpPr>
        <p:spPr>
          <a:xfrm>
            <a:off x="7847927" y="3485165"/>
            <a:ext cx="931653" cy="129396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2" name="Rectangle 141"/>
          <p:cNvSpPr/>
          <p:nvPr/>
        </p:nvSpPr>
        <p:spPr>
          <a:xfrm>
            <a:off x="7847927" y="3344797"/>
            <a:ext cx="931653" cy="129396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9" name="Rectangle 128"/>
          <p:cNvSpPr/>
          <p:nvPr/>
        </p:nvSpPr>
        <p:spPr>
          <a:xfrm>
            <a:off x="247383" y="5637282"/>
            <a:ext cx="931653" cy="129396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0" name="Rectangle 129"/>
          <p:cNvSpPr/>
          <p:nvPr/>
        </p:nvSpPr>
        <p:spPr>
          <a:xfrm>
            <a:off x="245216" y="5781937"/>
            <a:ext cx="931653" cy="129396"/>
          </a:xfrm>
          <a:prstGeom prst="rect">
            <a:avLst/>
          </a:prstGeom>
          <a:solidFill>
            <a:srgbClr val="FFFF99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/>
          <p:cNvSpPr/>
          <p:nvPr/>
        </p:nvSpPr>
        <p:spPr>
          <a:xfrm>
            <a:off x="245918" y="6469493"/>
            <a:ext cx="931653" cy="129396"/>
          </a:xfrm>
          <a:prstGeom prst="rect">
            <a:avLst/>
          </a:prstGeom>
          <a:solidFill>
            <a:srgbClr val="FFFF99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/>
          <p:cNvSpPr/>
          <p:nvPr/>
        </p:nvSpPr>
        <p:spPr>
          <a:xfrm>
            <a:off x="248085" y="6189995"/>
            <a:ext cx="931653" cy="129396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0" name="Rectangle 139"/>
          <p:cNvSpPr/>
          <p:nvPr/>
        </p:nvSpPr>
        <p:spPr>
          <a:xfrm>
            <a:off x="248787" y="6329754"/>
            <a:ext cx="931653" cy="129396"/>
          </a:xfrm>
          <a:prstGeom prst="rect">
            <a:avLst/>
          </a:prstGeom>
          <a:solidFill>
            <a:srgbClr val="33CC33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1" name="Rectangle 140"/>
          <p:cNvSpPr/>
          <p:nvPr/>
        </p:nvSpPr>
        <p:spPr>
          <a:xfrm>
            <a:off x="1401732" y="5653495"/>
            <a:ext cx="931653" cy="129396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365829" y="0"/>
            <a:ext cx="67781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 smtClean="0"/>
              <a:t>from Harry Halpin, Evan Prodromou, 4/2/2012; </a:t>
            </a:r>
            <a:r>
              <a:rPr lang="en-US" sz="1100" dirty="0" smtClean="0">
                <a:solidFill>
                  <a:srgbClr val="FF0000"/>
                </a:solidFill>
              </a:rPr>
              <a:t>additions from Ann Bassetti, 4/14/2012</a:t>
            </a:r>
            <a:endParaRPr lang="en-US" sz="1100" dirty="0">
              <a:solidFill>
                <a:srgbClr val="FF0000"/>
              </a:solidFill>
            </a:endParaRPr>
          </a:p>
        </p:txBody>
      </p:sp>
      <p:grpSp>
        <p:nvGrpSpPr>
          <p:cNvPr id="175" name="Group 174"/>
          <p:cNvGrpSpPr/>
          <p:nvPr/>
        </p:nvGrpSpPr>
        <p:grpSpPr>
          <a:xfrm>
            <a:off x="7225845" y="373034"/>
            <a:ext cx="1772502" cy="1242205"/>
            <a:chOff x="7225845" y="373034"/>
            <a:chExt cx="1772502" cy="1242205"/>
          </a:xfrm>
        </p:grpSpPr>
        <p:sp>
          <p:nvSpPr>
            <p:cNvPr id="93" name="Rectangle 92"/>
            <p:cNvSpPr/>
            <p:nvPr/>
          </p:nvSpPr>
          <p:spPr>
            <a:xfrm>
              <a:off x="7266085" y="925655"/>
              <a:ext cx="1708031" cy="134483"/>
            </a:xfrm>
            <a:prstGeom prst="rect">
              <a:avLst/>
            </a:prstGeom>
            <a:solidFill>
              <a:schemeClr val="tx2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7266085" y="1100783"/>
              <a:ext cx="1708031" cy="134483"/>
            </a:xfrm>
            <a:prstGeom prst="rect">
              <a:avLst/>
            </a:prstGeom>
            <a:solidFill>
              <a:schemeClr val="tx2">
                <a:lumMod val="60000"/>
                <a:lumOff val="4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7266085" y="1286483"/>
              <a:ext cx="1708031" cy="134483"/>
            </a:xfrm>
            <a:prstGeom prst="rect">
              <a:avLst/>
            </a:prstGeom>
            <a:solidFill>
              <a:srgbClr val="FFFF99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7266085" y="1451039"/>
              <a:ext cx="1708031" cy="134483"/>
            </a:xfrm>
            <a:prstGeom prst="rect">
              <a:avLst/>
            </a:prstGeom>
            <a:solidFill>
              <a:srgbClr val="FF6600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7266085" y="575399"/>
              <a:ext cx="1708031" cy="134483"/>
            </a:xfrm>
            <a:prstGeom prst="rect">
              <a:avLst/>
            </a:prstGeom>
            <a:solidFill>
              <a:srgbClr val="33CC33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7266085" y="750527"/>
              <a:ext cx="1708031" cy="134483"/>
            </a:xfrm>
            <a:prstGeom prst="rect">
              <a:avLst/>
            </a:prstGeom>
            <a:solidFill>
              <a:srgbClr val="33CC33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7225845" y="373034"/>
              <a:ext cx="1772502" cy="1242205"/>
            </a:xfrm>
            <a:prstGeom prst="rect">
              <a:avLst/>
            </a:prstGeom>
            <a:noFill/>
            <a:ln w="12700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tIns="9144" rtlCol="0" anchor="t"/>
            <a:lstStyle/>
            <a:p>
              <a:pPr>
                <a:spcAft>
                  <a:spcPts val="200"/>
                </a:spcAft>
              </a:pPr>
              <a:r>
                <a:rPr lang="en-US" sz="1000" dirty="0" smtClean="0">
                  <a:solidFill>
                    <a:schemeClr val="tx1"/>
                  </a:solidFill>
                </a:rPr>
                <a:t>Key</a:t>
              </a:r>
            </a:p>
            <a:p>
              <a:pPr marL="58738" indent="-58738">
                <a:spcAft>
                  <a:spcPts val="200"/>
                </a:spcAft>
              </a:pPr>
              <a:r>
                <a:rPr lang="en-US" sz="1000" dirty="0" smtClean="0">
                  <a:solidFill>
                    <a:schemeClr val="tx1"/>
                  </a:solidFill>
                </a:rPr>
                <a:t>Standardized at W3C</a:t>
              </a:r>
            </a:p>
            <a:p>
              <a:pPr marL="58738" indent="-58738">
                <a:spcAft>
                  <a:spcPts val="200"/>
                </a:spcAft>
              </a:pPr>
              <a:r>
                <a:rPr lang="en-US" sz="1000" dirty="0" smtClean="0">
                  <a:solidFill>
                    <a:schemeClr val="tx1"/>
                  </a:solidFill>
                </a:rPr>
                <a:t>W3C Community Group</a:t>
              </a:r>
            </a:p>
            <a:p>
              <a:pPr marL="58738" indent="-58738">
                <a:spcAft>
                  <a:spcPts val="200"/>
                </a:spcAft>
              </a:pPr>
              <a:r>
                <a:rPr lang="en-US" sz="1000" dirty="0" smtClean="0">
                  <a:solidFill>
                    <a:schemeClr val="tx1"/>
                  </a:solidFill>
                </a:rPr>
                <a:t>Standardized at another body</a:t>
              </a:r>
            </a:p>
            <a:p>
              <a:pPr marL="58738" indent="-58738">
                <a:spcAft>
                  <a:spcPts val="200"/>
                </a:spcAft>
              </a:pPr>
              <a:r>
                <a:rPr lang="en-US" sz="1000" dirty="0" smtClean="0">
                  <a:solidFill>
                    <a:schemeClr val="tx1"/>
                  </a:solidFill>
                </a:rPr>
                <a:t>Standardization candidate</a:t>
              </a:r>
            </a:p>
            <a:p>
              <a:pPr marL="58738" indent="-58738">
                <a:spcAft>
                  <a:spcPts val="200"/>
                </a:spcAft>
              </a:pPr>
              <a:r>
                <a:rPr lang="en-US" sz="1000" dirty="0" smtClean="0">
                  <a:solidFill>
                    <a:schemeClr val="tx1"/>
                  </a:solidFill>
                </a:rPr>
                <a:t>No standards body</a:t>
              </a:r>
            </a:p>
            <a:p>
              <a:pPr marL="58738" indent="-58738">
                <a:spcAft>
                  <a:spcPts val="200"/>
                </a:spcAft>
              </a:pPr>
              <a:r>
                <a:rPr lang="en-US" sz="1000" dirty="0" smtClean="0">
                  <a:solidFill>
                    <a:schemeClr val="tx1"/>
                  </a:solidFill>
                </a:rPr>
                <a:t>Known IP issues</a:t>
              </a:r>
            </a:p>
            <a:p>
              <a:endParaRPr lang="en-US" sz="105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123" name="Rectangle 122"/>
          <p:cNvSpPr/>
          <p:nvPr/>
        </p:nvSpPr>
        <p:spPr>
          <a:xfrm>
            <a:off x="4871680" y="6578006"/>
            <a:ext cx="931653" cy="129396"/>
          </a:xfrm>
          <a:prstGeom prst="rect">
            <a:avLst/>
          </a:prstGeom>
          <a:solidFill>
            <a:srgbClr val="FFFF99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4875291" y="6281874"/>
            <a:ext cx="931653" cy="129396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4875291" y="6429941"/>
            <a:ext cx="931653" cy="129396"/>
          </a:xfrm>
          <a:prstGeom prst="rect">
            <a:avLst/>
          </a:prstGeom>
          <a:solidFill>
            <a:schemeClr val="tx2">
              <a:lumMod val="60000"/>
              <a:lumOff val="4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852851" y="6097369"/>
            <a:ext cx="980237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900" dirty="0" smtClean="0"/>
              <a:t>Discovery  </a:t>
            </a:r>
          </a:p>
          <a:p>
            <a:pPr marL="60325" indent="-52388">
              <a:buFont typeface="Arial" pitchFamily="34" charset="0"/>
              <a:buChar char="•"/>
            </a:pPr>
            <a:r>
              <a:rPr lang="en-US" sz="900" i="1" dirty="0" smtClean="0"/>
              <a:t>Webfinger, LRDD</a:t>
            </a:r>
          </a:p>
          <a:p>
            <a:pPr marL="60325" indent="-52388">
              <a:buFont typeface="Arial" pitchFamily="34" charset="0"/>
              <a:buChar char="•"/>
            </a:pPr>
            <a:r>
              <a:rPr lang="en-US" sz="900" i="1" dirty="0" smtClean="0"/>
              <a:t>SWD</a:t>
            </a:r>
          </a:p>
          <a:p>
            <a:pPr marL="60325" indent="-52388">
              <a:buFont typeface="Arial" pitchFamily="34" charset="0"/>
              <a:buChar char="•"/>
            </a:pPr>
            <a:r>
              <a:rPr lang="en-US" sz="900" i="1" dirty="0" smtClean="0"/>
              <a:t>Open Graph</a:t>
            </a:r>
            <a:endParaRPr lang="en-US" sz="900" i="1" dirty="0"/>
          </a:p>
        </p:txBody>
      </p:sp>
      <p:grpSp>
        <p:nvGrpSpPr>
          <p:cNvPr id="167" name="Group 166"/>
          <p:cNvGrpSpPr/>
          <p:nvPr/>
        </p:nvGrpSpPr>
        <p:grpSpPr>
          <a:xfrm>
            <a:off x="4849521" y="5238741"/>
            <a:ext cx="980237" cy="784830"/>
            <a:chOff x="4935246" y="5282056"/>
            <a:chExt cx="980237" cy="784830"/>
          </a:xfrm>
        </p:grpSpPr>
        <p:sp>
          <p:nvSpPr>
            <p:cNvPr id="125" name="Rectangle 124"/>
            <p:cNvSpPr/>
            <p:nvPr/>
          </p:nvSpPr>
          <p:spPr>
            <a:xfrm>
              <a:off x="4953522" y="5468027"/>
              <a:ext cx="931653" cy="129396"/>
            </a:xfrm>
            <a:prstGeom prst="rect">
              <a:avLst/>
            </a:prstGeom>
            <a:solidFill>
              <a:schemeClr val="tx2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4954245" y="5616092"/>
              <a:ext cx="931653" cy="129396"/>
            </a:xfrm>
            <a:prstGeom prst="rect">
              <a:avLst/>
            </a:prstGeom>
            <a:solidFill>
              <a:schemeClr val="tx2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4954967" y="5755490"/>
              <a:ext cx="931653" cy="129396"/>
            </a:xfrm>
            <a:prstGeom prst="rect">
              <a:avLst/>
            </a:prstGeom>
            <a:solidFill>
              <a:srgbClr val="33CC33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4951355" y="5899222"/>
              <a:ext cx="931653" cy="129396"/>
            </a:xfrm>
            <a:prstGeom prst="rect">
              <a:avLst/>
            </a:prstGeom>
            <a:solidFill>
              <a:srgbClr val="FFFF99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935246" y="5282056"/>
              <a:ext cx="980237" cy="78483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27432" rIns="18288" rtlCol="0">
              <a:spAutoFit/>
            </a:bodyPr>
            <a:lstStyle/>
            <a:p>
              <a:r>
                <a:rPr lang="en-US" sz="900" dirty="0" smtClean="0"/>
                <a:t>Login credentials </a:t>
              </a:r>
              <a:endParaRPr lang="en-US" sz="900" i="1" dirty="0" smtClean="0">
                <a:solidFill>
                  <a:srgbClr val="FF0000"/>
                </a:solidFill>
              </a:endParaRPr>
            </a:p>
            <a:p>
              <a:pPr marL="58738" indent="-58738">
                <a:buFont typeface="Arial" pitchFamily="34" charset="0"/>
                <a:buChar char="•"/>
              </a:pPr>
              <a:r>
                <a:rPr lang="en-US" sz="900" i="1" dirty="0" smtClean="0"/>
                <a:t>OpenID</a:t>
              </a:r>
            </a:p>
            <a:p>
              <a:pPr marL="58738" indent="-58738">
                <a:buFont typeface="Arial" pitchFamily="34" charset="0"/>
                <a:buChar char="•"/>
              </a:pPr>
              <a:r>
                <a:rPr lang="en-US" sz="900" i="1" dirty="0" smtClean="0"/>
                <a:t>OAuth</a:t>
              </a:r>
            </a:p>
            <a:p>
              <a:pPr marL="58738" indent="-58738">
                <a:buFont typeface="Arial" pitchFamily="34" charset="0"/>
                <a:buChar char="•"/>
              </a:pPr>
              <a:r>
                <a:rPr lang="en-US" sz="900" i="1" dirty="0" smtClean="0"/>
                <a:t>WebID</a:t>
              </a:r>
            </a:p>
            <a:p>
              <a:pPr marL="58738" indent="-58738">
                <a:buFont typeface="Arial" pitchFamily="34" charset="0"/>
                <a:buChar char="•"/>
              </a:pPr>
              <a:r>
                <a:rPr lang="en-US" sz="900" i="1" dirty="0" smtClean="0"/>
                <a:t>Browser ID</a:t>
              </a:r>
              <a:endParaRPr lang="en-US" sz="900" i="1" dirty="0"/>
            </a:p>
          </p:txBody>
        </p:sp>
      </p:grpSp>
      <p:sp>
        <p:nvSpPr>
          <p:cNvPr id="6" name="Rectangle 5"/>
          <p:cNvSpPr/>
          <p:nvPr/>
        </p:nvSpPr>
        <p:spPr>
          <a:xfrm>
            <a:off x="5335446" y="2688257"/>
            <a:ext cx="1132114" cy="1268001"/>
          </a:xfrm>
          <a:prstGeom prst="rect">
            <a:avLst/>
          </a:prstGeom>
          <a:noFill/>
          <a:ln w="127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/>
          <a:lstStyle/>
          <a:p>
            <a:r>
              <a:rPr lang="en-US" sz="1000" dirty="0" smtClean="0">
                <a:solidFill>
                  <a:schemeClr val="tx1"/>
                </a:solidFill>
              </a:rPr>
              <a:t>Identity</a:t>
            </a:r>
          </a:p>
          <a:p>
            <a:pPr marL="55563" indent="-55563">
              <a:buFont typeface="Arial" pitchFamily="34" charset="0"/>
              <a:buChar char="•"/>
            </a:pPr>
            <a:r>
              <a:rPr lang="en-US" sz="1000" dirty="0" smtClean="0">
                <a:solidFill>
                  <a:srgbClr val="FF0000"/>
                </a:solidFill>
              </a:rPr>
              <a:t>Given/family name</a:t>
            </a:r>
          </a:p>
          <a:p>
            <a:pPr marL="55563" indent="-55563">
              <a:buFont typeface="Arial" pitchFamily="34" charset="0"/>
              <a:buChar char="•"/>
            </a:pPr>
            <a:r>
              <a:rPr lang="en-US" sz="1000" dirty="0" smtClean="0">
                <a:solidFill>
                  <a:srgbClr val="FF0000"/>
                </a:solidFill>
              </a:rPr>
              <a:t>Username(s)</a:t>
            </a:r>
          </a:p>
          <a:p>
            <a:pPr marL="55563" indent="-55563">
              <a:buFont typeface="Arial" pitchFamily="34" charset="0"/>
              <a:buChar char="•"/>
            </a:pPr>
            <a:r>
              <a:rPr lang="en-US" sz="1000" dirty="0" smtClean="0">
                <a:solidFill>
                  <a:srgbClr val="FF0000"/>
                </a:solidFill>
              </a:rPr>
              <a:t>Assigned number(s) (e.g., governmental)</a:t>
            </a:r>
            <a:endParaRPr lang="en-US" sz="1000" dirty="0">
              <a:solidFill>
                <a:srgbClr val="FF0000"/>
              </a:solidFill>
            </a:endParaRPr>
          </a:p>
          <a:p>
            <a:pPr marL="55563" indent="-55563">
              <a:buFont typeface="Arial" pitchFamily="34" charset="0"/>
              <a:buChar char="•"/>
            </a:pPr>
            <a:r>
              <a:rPr lang="en-US" sz="1000" dirty="0" smtClean="0">
                <a:solidFill>
                  <a:srgbClr val="FF0000"/>
                </a:solidFill>
              </a:rPr>
              <a:t> ....</a:t>
            </a:r>
          </a:p>
        </p:txBody>
      </p:sp>
      <p:grpSp>
        <p:nvGrpSpPr>
          <p:cNvPr id="114" name="Group 113"/>
          <p:cNvGrpSpPr/>
          <p:nvPr/>
        </p:nvGrpSpPr>
        <p:grpSpPr>
          <a:xfrm>
            <a:off x="5335491" y="4041609"/>
            <a:ext cx="1130195" cy="693398"/>
            <a:chOff x="5325870" y="5280348"/>
            <a:chExt cx="1130195" cy="693398"/>
          </a:xfrm>
        </p:grpSpPr>
        <p:sp>
          <p:nvSpPr>
            <p:cNvPr id="89" name="Rectangle 88"/>
            <p:cNvSpPr/>
            <p:nvPr/>
          </p:nvSpPr>
          <p:spPr>
            <a:xfrm>
              <a:off x="5352816" y="5609673"/>
              <a:ext cx="1055078" cy="129396"/>
            </a:xfrm>
            <a:prstGeom prst="rect">
              <a:avLst/>
            </a:prstGeom>
            <a:solidFill>
              <a:schemeClr val="tx2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5352816" y="5753448"/>
              <a:ext cx="1055078" cy="129396"/>
            </a:xfrm>
            <a:prstGeom prst="rect">
              <a:avLst/>
            </a:prstGeom>
            <a:solidFill>
              <a:schemeClr val="tx2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325870" y="5280348"/>
              <a:ext cx="1130195" cy="693398"/>
            </a:xfrm>
            <a:prstGeom prst="rect">
              <a:avLst/>
            </a:prstGeom>
            <a:noFill/>
            <a:ln w="12700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tIns="9144" rtlCol="0" anchor="t"/>
            <a:lstStyle/>
            <a:p>
              <a:r>
                <a:rPr lang="en-US" sz="1000" dirty="0" smtClean="0"/>
                <a:t>Addressing</a:t>
              </a:r>
            </a:p>
            <a:p>
              <a:pPr indent="-52388">
                <a:buFont typeface="Arial" pitchFamily="34" charset="0"/>
                <a:buChar char="•"/>
              </a:pPr>
              <a:r>
                <a:rPr lang="en-US" sz="1000" dirty="0" smtClean="0">
                  <a:solidFill>
                    <a:srgbClr val="FF0000"/>
                  </a:solidFill>
                </a:rPr>
                <a:t>snail mail address</a:t>
              </a:r>
            </a:p>
            <a:p>
              <a:pPr indent="-52388">
                <a:buFont typeface="Arial" pitchFamily="34" charset="0"/>
                <a:buChar char="•"/>
              </a:pPr>
              <a:r>
                <a:rPr lang="en-US" sz="1000" dirty="0" smtClean="0">
                  <a:solidFill>
                    <a:schemeClr val="tx1"/>
                  </a:solidFill>
                </a:rPr>
                <a:t>email address</a:t>
              </a:r>
            </a:p>
            <a:p>
              <a:pPr indent="-52388">
                <a:buFont typeface="Arial" pitchFamily="34" charset="0"/>
                <a:buChar char="•"/>
              </a:pPr>
              <a:r>
                <a:rPr lang="en-US" sz="1000" dirty="0" smtClean="0">
                  <a:solidFill>
                    <a:schemeClr val="tx1"/>
                  </a:solidFill>
                </a:rPr>
                <a:t>URI</a:t>
              </a:r>
            </a:p>
          </p:txBody>
        </p:sp>
      </p:grpSp>
      <p:grpSp>
        <p:nvGrpSpPr>
          <p:cNvPr id="14" name="Group 101"/>
          <p:cNvGrpSpPr/>
          <p:nvPr/>
        </p:nvGrpSpPr>
        <p:grpSpPr>
          <a:xfrm>
            <a:off x="7767969" y="2688366"/>
            <a:ext cx="1132114" cy="2316078"/>
            <a:chOff x="1383188" y="858443"/>
            <a:chExt cx="1132114" cy="2316078"/>
          </a:xfrm>
        </p:grpSpPr>
        <p:sp>
          <p:nvSpPr>
            <p:cNvPr id="15" name="Rectangle 14"/>
            <p:cNvSpPr/>
            <p:nvPr/>
          </p:nvSpPr>
          <p:spPr>
            <a:xfrm>
              <a:off x="1383188" y="858443"/>
              <a:ext cx="1132114" cy="2316078"/>
            </a:xfrm>
            <a:prstGeom prst="rect">
              <a:avLst/>
            </a:prstGeom>
            <a:noFill/>
            <a:ln w="12700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tIns="9144" rtlCol="0" anchor="t"/>
            <a:lstStyle/>
            <a:p>
              <a:r>
                <a:rPr lang="en-US" sz="1000" dirty="0" smtClean="0">
                  <a:solidFill>
                    <a:schemeClr val="tx1"/>
                  </a:solidFill>
                </a:rPr>
                <a:t>Profile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434841" y="1041322"/>
              <a:ext cx="980237" cy="2308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27432" rIns="18288" rtlCol="0">
              <a:spAutoFit/>
            </a:bodyPr>
            <a:lstStyle/>
            <a:p>
              <a:r>
                <a:rPr lang="en-US" sz="900" dirty="0" smtClean="0"/>
                <a:t>Profile page  </a:t>
              </a:r>
              <a:r>
                <a:rPr lang="en-US" sz="900" dirty="0" smtClean="0">
                  <a:solidFill>
                    <a:srgbClr val="FF0000"/>
                  </a:solidFill>
                </a:rPr>
                <a:t>??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434841" y="1325780"/>
              <a:ext cx="980237" cy="92333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27432" rIns="18288" rtlCol="0">
              <a:spAutoFit/>
            </a:bodyPr>
            <a:lstStyle/>
            <a:p>
              <a:r>
                <a:rPr lang="en-US" sz="900" dirty="0" smtClean="0"/>
                <a:t>Profile data</a:t>
              </a:r>
            </a:p>
            <a:p>
              <a:pPr marL="58738" indent="-50800">
                <a:buFont typeface="Arial" pitchFamily="34" charset="0"/>
                <a:buChar char="•"/>
              </a:pPr>
              <a:r>
                <a:rPr lang="en-US" sz="900" i="1" dirty="0" smtClean="0"/>
                <a:t>hCard</a:t>
              </a:r>
            </a:p>
            <a:p>
              <a:pPr marL="58738" indent="-50800">
                <a:buFont typeface="Arial" pitchFamily="34" charset="0"/>
                <a:buChar char="•"/>
              </a:pPr>
              <a:r>
                <a:rPr lang="en-US" sz="900" i="1" dirty="0" smtClean="0"/>
                <a:t>vCard</a:t>
              </a:r>
            </a:p>
            <a:p>
              <a:pPr marL="58738" indent="-50800">
                <a:buFont typeface="Arial" pitchFamily="34" charset="0"/>
                <a:buChar char="•"/>
              </a:pPr>
              <a:r>
                <a:rPr lang="en-US" sz="900" i="1" dirty="0" smtClean="0"/>
                <a:t>ActivityStrea.ms</a:t>
              </a:r>
            </a:p>
            <a:p>
              <a:pPr marL="58738" indent="-50800">
                <a:buFont typeface="Arial" pitchFamily="34" charset="0"/>
                <a:buChar char="•"/>
              </a:pPr>
              <a:r>
                <a:rPr lang="en-US" sz="900" i="1" dirty="0" smtClean="0"/>
                <a:t>Portable Contacts</a:t>
              </a:r>
            </a:p>
            <a:p>
              <a:pPr marL="58738" indent="-50800">
                <a:buFont typeface="Arial" pitchFamily="34" charset="0"/>
                <a:buChar char="•"/>
              </a:pPr>
              <a:r>
                <a:rPr lang="en-US" sz="900" i="1" dirty="0" smtClean="0"/>
                <a:t>...</a:t>
              </a:r>
              <a:endParaRPr lang="en-US" sz="900" i="1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1434841" y="2302736"/>
              <a:ext cx="980237" cy="23083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lIns="27432" rIns="18288" rtlCol="0">
              <a:spAutoFit/>
            </a:bodyPr>
            <a:lstStyle/>
            <a:p>
              <a:r>
                <a:rPr lang="en-US" sz="900" dirty="0" smtClean="0">
                  <a:solidFill>
                    <a:srgbClr val="FF0000"/>
                  </a:solidFill>
                </a:rPr>
                <a:t>Presence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1434841" y="2587194"/>
              <a:ext cx="980237" cy="23083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lIns="27432" rIns="18288" rtlCol="0">
              <a:spAutoFit/>
            </a:bodyPr>
            <a:lstStyle/>
            <a:p>
              <a:r>
                <a:rPr lang="en-US" sz="900" dirty="0" smtClean="0">
                  <a:solidFill>
                    <a:srgbClr val="FF0000"/>
                  </a:solidFill>
                </a:rPr>
                <a:t>Location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434841" y="2871651"/>
              <a:ext cx="980237" cy="23083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lIns="27432" rIns="18288" rtlCol="0">
              <a:spAutoFit/>
            </a:bodyPr>
            <a:lstStyle/>
            <a:p>
              <a:r>
                <a:rPr lang="en-US" sz="900" dirty="0" smtClean="0">
                  <a:solidFill>
                    <a:srgbClr val="FF0000"/>
                  </a:solidFill>
                </a:rPr>
                <a:t>Skills</a:t>
              </a:r>
            </a:p>
          </p:txBody>
        </p:sp>
      </p:grpSp>
      <p:sp>
        <p:nvSpPr>
          <p:cNvPr id="103" name="Rectangle 102"/>
          <p:cNvSpPr/>
          <p:nvPr/>
        </p:nvSpPr>
        <p:spPr>
          <a:xfrm>
            <a:off x="5245697" y="2629075"/>
            <a:ext cx="3753163" cy="2436411"/>
          </a:xfrm>
          <a:prstGeom prst="rect">
            <a:avLst/>
          </a:prstGeom>
          <a:noFill/>
          <a:ln w="12700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/>
          <a:lstStyle/>
          <a:p>
            <a:endParaRPr lang="en-US" sz="1000" dirty="0" smtClean="0">
              <a:solidFill>
                <a:schemeClr val="tx1"/>
              </a:solidFill>
            </a:endParaRPr>
          </a:p>
        </p:txBody>
      </p:sp>
      <p:grpSp>
        <p:nvGrpSpPr>
          <p:cNvPr id="117" name="Group 116"/>
          <p:cNvGrpSpPr/>
          <p:nvPr/>
        </p:nvGrpSpPr>
        <p:grpSpPr>
          <a:xfrm>
            <a:off x="6524067" y="2688366"/>
            <a:ext cx="1132114" cy="1976830"/>
            <a:chOff x="7737552" y="2949621"/>
            <a:chExt cx="1132114" cy="1976830"/>
          </a:xfrm>
        </p:grpSpPr>
        <p:sp>
          <p:nvSpPr>
            <p:cNvPr id="12" name="Rectangle 11"/>
            <p:cNvSpPr/>
            <p:nvPr/>
          </p:nvSpPr>
          <p:spPr>
            <a:xfrm>
              <a:off x="7737552" y="2949621"/>
              <a:ext cx="1132114" cy="1976830"/>
            </a:xfrm>
            <a:prstGeom prst="rect">
              <a:avLst/>
            </a:prstGeom>
            <a:noFill/>
            <a:ln w="12700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tIns="9144" rtlCol="0" anchor="t"/>
            <a:lstStyle/>
            <a:p>
              <a:r>
                <a:rPr lang="en-US" sz="1000" dirty="0" smtClean="0">
                  <a:solidFill>
                    <a:schemeClr val="tx1"/>
                  </a:solidFill>
                </a:rPr>
                <a:t>Social Graph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796127" y="3984191"/>
              <a:ext cx="980237" cy="23024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27432" rIns="18288" rtlCol="0">
              <a:spAutoFit/>
            </a:bodyPr>
            <a:lstStyle/>
            <a:p>
              <a:r>
                <a:rPr lang="en-US" sz="900" dirty="0" smtClean="0"/>
                <a:t>Groups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796127" y="3132500"/>
              <a:ext cx="980237" cy="78283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27432" rIns="18288" rtlCol="0">
              <a:spAutoFit/>
            </a:bodyPr>
            <a:lstStyle/>
            <a:p>
              <a:r>
                <a:rPr lang="en-US" sz="900" dirty="0" smtClean="0"/>
                <a:t>Contacts </a:t>
              </a:r>
            </a:p>
            <a:p>
              <a:pPr marL="58738" indent="-58738">
                <a:buFont typeface="Arial" pitchFamily="34" charset="0"/>
                <a:buChar char="•"/>
              </a:pPr>
              <a:r>
                <a:rPr lang="en-US" sz="900" i="1" dirty="0" smtClean="0"/>
                <a:t>Portable Contacts</a:t>
              </a:r>
            </a:p>
            <a:p>
              <a:pPr marL="58738" indent="-58738">
                <a:buFont typeface="Arial" pitchFamily="34" charset="0"/>
                <a:buChar char="•"/>
              </a:pPr>
              <a:r>
                <a:rPr lang="en-US" sz="900" i="1" dirty="0" smtClean="0"/>
                <a:t>FOAF</a:t>
              </a:r>
            </a:p>
            <a:p>
              <a:pPr marL="58738" indent="-58738">
                <a:buFont typeface="Arial" pitchFamily="34" charset="0"/>
                <a:buChar char="•"/>
              </a:pPr>
              <a:r>
                <a:rPr lang="en-US" sz="900" i="1" dirty="0" smtClean="0"/>
                <a:t>vCard</a:t>
              </a:r>
            </a:p>
            <a:p>
              <a:pPr marL="58738" indent="-58738">
                <a:buFont typeface="Arial" pitchFamily="34" charset="0"/>
                <a:buChar char="•"/>
              </a:pPr>
              <a:r>
                <a:rPr lang="en-US" sz="900" i="1" dirty="0" smtClean="0"/>
                <a:t>XFN</a:t>
              </a:r>
              <a:endParaRPr lang="en-US" sz="900" i="1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796127" y="4283295"/>
              <a:ext cx="980237" cy="23024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27432" rIns="18288" rtlCol="0">
              <a:spAutoFit/>
            </a:bodyPr>
            <a:lstStyle/>
            <a:p>
              <a:r>
                <a:rPr lang="en-US" sz="900" dirty="0" smtClean="0"/>
                <a:t>Brands</a:t>
              </a: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7796127" y="4588095"/>
              <a:ext cx="980237" cy="23024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27432" rIns="18288" rtlCol="0">
              <a:spAutoFit/>
            </a:bodyPr>
            <a:lstStyle/>
            <a:p>
              <a:r>
                <a:rPr lang="en-US" sz="900" dirty="0" smtClean="0"/>
                <a:t>Access control</a:t>
              </a:r>
              <a:r>
                <a:rPr lang="en-US" sz="900" dirty="0" smtClean="0">
                  <a:solidFill>
                    <a:srgbClr val="FF0000"/>
                  </a:solidFill>
                </a:rPr>
                <a:t> ??</a:t>
              </a:r>
            </a:p>
          </p:txBody>
        </p:sp>
      </p:grpSp>
      <p:sp>
        <p:nvSpPr>
          <p:cNvPr id="119" name="TextBox 118"/>
          <p:cNvSpPr txBox="1"/>
          <p:nvPr/>
        </p:nvSpPr>
        <p:spPr>
          <a:xfrm>
            <a:off x="7452119" y="2351077"/>
            <a:ext cx="1453438" cy="26161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rgbClr val="FF0000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1100" b="1" dirty="0" smtClean="0">
                <a:solidFill>
                  <a:schemeClr val="bg1"/>
                </a:solidFill>
              </a:rPr>
              <a:t>About the human *</a:t>
            </a:r>
            <a:endParaRPr lang="en-US" sz="1100" b="1" i="1" dirty="0">
              <a:solidFill>
                <a:schemeClr val="bg1"/>
              </a:solidFill>
            </a:endParaRPr>
          </a:p>
        </p:txBody>
      </p:sp>
      <p:grpSp>
        <p:nvGrpSpPr>
          <p:cNvPr id="20" name="Group 126"/>
          <p:cNvGrpSpPr/>
          <p:nvPr/>
        </p:nvGrpSpPr>
        <p:grpSpPr>
          <a:xfrm>
            <a:off x="169786" y="5238741"/>
            <a:ext cx="1093890" cy="1493694"/>
            <a:chOff x="131061" y="4260126"/>
            <a:chExt cx="1093890" cy="1493694"/>
          </a:xfrm>
        </p:grpSpPr>
        <p:sp>
          <p:nvSpPr>
            <p:cNvPr id="65" name="Rectangle 64"/>
            <p:cNvSpPr/>
            <p:nvPr/>
          </p:nvSpPr>
          <p:spPr>
            <a:xfrm>
              <a:off x="131061" y="4260126"/>
              <a:ext cx="1093890" cy="1493694"/>
            </a:xfrm>
            <a:prstGeom prst="rect">
              <a:avLst/>
            </a:prstGeom>
            <a:noFill/>
            <a:ln w="12700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tIns="9144" rtlCol="0" anchor="t"/>
            <a:lstStyle/>
            <a:p>
              <a:r>
                <a:rPr lang="en-US" sz="1000" dirty="0" smtClean="0">
                  <a:solidFill>
                    <a:schemeClr val="tx1"/>
                  </a:solidFill>
                </a:rPr>
                <a:t>Client APIs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189636" y="4464905"/>
              <a:ext cx="980237" cy="5078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27432" rIns="18288" rtlCol="0">
              <a:spAutoFit/>
            </a:bodyPr>
            <a:lstStyle/>
            <a:p>
              <a:r>
                <a:rPr lang="en-US" sz="900" dirty="0" smtClean="0"/>
                <a:t>JavaScript</a:t>
              </a:r>
            </a:p>
            <a:p>
              <a:pPr marL="58738" indent="-58738">
                <a:buFont typeface="Arial" pitchFamily="34" charset="0"/>
                <a:buChar char="•"/>
              </a:pPr>
              <a:r>
                <a:rPr lang="en-US" sz="900" i="1" dirty="0" smtClean="0"/>
                <a:t>OpenSocial</a:t>
              </a:r>
            </a:p>
            <a:p>
              <a:pPr marL="58738" indent="-58738">
                <a:buFont typeface="Arial" pitchFamily="34" charset="0"/>
                <a:buChar char="•"/>
              </a:pPr>
              <a:r>
                <a:rPr lang="en-US" sz="900" i="1" dirty="0" smtClean="0"/>
                <a:t>WebIntents</a:t>
              </a:r>
              <a:endParaRPr lang="en-US" sz="900" i="1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186760" y="5022747"/>
              <a:ext cx="980237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27432" rIns="18288" rtlCol="0">
              <a:spAutoFit/>
            </a:bodyPr>
            <a:lstStyle/>
            <a:p>
              <a:r>
                <a:rPr lang="en-US" sz="900" dirty="0" smtClean="0"/>
                <a:t>REST</a:t>
              </a:r>
            </a:p>
            <a:p>
              <a:pPr marL="58738" indent="-58738">
                <a:buFont typeface="Arial" pitchFamily="34" charset="0"/>
                <a:buChar char="•"/>
              </a:pPr>
              <a:r>
                <a:rPr lang="en-US" sz="900" i="1" dirty="0" smtClean="0"/>
                <a:t>OpenSocial</a:t>
              </a:r>
            </a:p>
            <a:p>
              <a:pPr marL="58738" indent="-58738">
                <a:buFont typeface="Arial" pitchFamily="34" charset="0"/>
                <a:buChar char="•"/>
              </a:pPr>
              <a:r>
                <a:rPr lang="en-US" sz="900" i="1" dirty="0" smtClean="0"/>
                <a:t>ActivityPub</a:t>
              </a:r>
            </a:p>
            <a:p>
              <a:pPr marL="58738" indent="-58738">
                <a:buFont typeface="Arial" pitchFamily="34" charset="0"/>
                <a:buChar char="•"/>
              </a:pPr>
              <a:r>
                <a:rPr lang="en-US" sz="900" i="1" dirty="0" smtClean="0"/>
                <a:t>Twitter</a:t>
              </a:r>
              <a:endParaRPr lang="en-US" sz="900" i="1" dirty="0"/>
            </a:p>
          </p:txBody>
        </p:sp>
      </p:grpSp>
      <p:grpSp>
        <p:nvGrpSpPr>
          <p:cNvPr id="21" name="Group 125"/>
          <p:cNvGrpSpPr/>
          <p:nvPr/>
        </p:nvGrpSpPr>
        <p:grpSpPr>
          <a:xfrm>
            <a:off x="1320437" y="5238741"/>
            <a:ext cx="1132114" cy="918599"/>
            <a:chOff x="1323698" y="4274503"/>
            <a:chExt cx="1132114" cy="918599"/>
          </a:xfrm>
        </p:grpSpPr>
        <p:sp>
          <p:nvSpPr>
            <p:cNvPr id="72" name="Rectangle 71"/>
            <p:cNvSpPr/>
            <p:nvPr/>
          </p:nvSpPr>
          <p:spPr>
            <a:xfrm>
              <a:off x="1323698" y="4274503"/>
              <a:ext cx="1132114" cy="918599"/>
            </a:xfrm>
            <a:prstGeom prst="rect">
              <a:avLst/>
            </a:prstGeom>
            <a:noFill/>
            <a:ln w="12700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tIns="9144" rtlCol="0" anchor="t"/>
            <a:lstStyle/>
            <a:p>
              <a:r>
                <a:rPr lang="en-US" sz="1000" dirty="0" smtClean="0">
                  <a:solidFill>
                    <a:schemeClr val="tx1"/>
                  </a:solidFill>
                </a:rPr>
                <a:t>Widgets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1382959" y="4479282"/>
              <a:ext cx="980237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27432" rIns="18288" rtlCol="0">
              <a:spAutoFit/>
            </a:bodyPr>
            <a:lstStyle/>
            <a:p>
              <a:r>
                <a:rPr lang="en-US" sz="900" dirty="0" smtClean="0"/>
                <a:t>Embedded</a:t>
              </a:r>
            </a:p>
            <a:p>
              <a:pPr marL="58738" indent="-58738">
                <a:buFont typeface="Arial" pitchFamily="34" charset="0"/>
                <a:buChar char="•"/>
              </a:pPr>
              <a:r>
                <a:rPr lang="en-US" sz="900" i="1" dirty="0" smtClean="0"/>
                <a:t>OpenSocial</a:t>
              </a:r>
              <a:endParaRPr lang="en-US" sz="900" i="1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1382959" y="4890482"/>
              <a:ext cx="980237" cy="2308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27432" rIns="18288" rtlCol="0">
              <a:spAutoFit/>
            </a:bodyPr>
            <a:lstStyle/>
            <a:p>
              <a:r>
                <a:rPr lang="en-US" sz="900" dirty="0" smtClean="0"/>
                <a:t>External</a:t>
              </a:r>
            </a:p>
          </p:txBody>
        </p:sp>
      </p:grpSp>
      <p:grpSp>
        <p:nvGrpSpPr>
          <p:cNvPr id="34" name="Group 129"/>
          <p:cNvGrpSpPr/>
          <p:nvPr/>
        </p:nvGrpSpPr>
        <p:grpSpPr>
          <a:xfrm>
            <a:off x="2509312" y="5238741"/>
            <a:ext cx="1094574" cy="1361421"/>
            <a:chOff x="2579373" y="4280254"/>
            <a:chExt cx="1094574" cy="1361421"/>
          </a:xfrm>
        </p:grpSpPr>
        <p:sp>
          <p:nvSpPr>
            <p:cNvPr id="75" name="Rectangle 74"/>
            <p:cNvSpPr/>
            <p:nvPr/>
          </p:nvSpPr>
          <p:spPr>
            <a:xfrm>
              <a:off x="2579373" y="4280254"/>
              <a:ext cx="1094574" cy="1361421"/>
            </a:xfrm>
            <a:prstGeom prst="rect">
              <a:avLst/>
            </a:prstGeom>
            <a:noFill/>
            <a:ln w="12700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tIns="9144" rtlCol="0" anchor="t"/>
            <a:lstStyle/>
            <a:p>
              <a:r>
                <a:rPr lang="en-US" sz="1000" dirty="0" smtClean="0">
                  <a:solidFill>
                    <a:schemeClr val="tx1"/>
                  </a:solidFill>
                </a:rPr>
                <a:t>Analytics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2633238" y="4485033"/>
              <a:ext cx="980237" cy="2308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27432" rIns="18288" rtlCol="0">
              <a:spAutoFit/>
            </a:bodyPr>
            <a:lstStyle/>
            <a:p>
              <a:r>
                <a:rPr lang="en-US" sz="900" dirty="0" smtClean="0"/>
                <a:t>Engagement</a:t>
              </a:r>
              <a:endParaRPr lang="en-US" sz="900" i="1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2633238" y="4763959"/>
              <a:ext cx="980237" cy="2308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27432" rIns="18288" rtlCol="0">
              <a:spAutoFit/>
            </a:bodyPr>
            <a:lstStyle/>
            <a:p>
              <a:r>
                <a:rPr lang="en-US" sz="900" dirty="0" smtClean="0"/>
                <a:t>Scoring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2633238" y="5042885"/>
              <a:ext cx="980237" cy="2308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27432" rIns="18288" rtlCol="0">
              <a:spAutoFit/>
            </a:bodyPr>
            <a:lstStyle/>
            <a:p>
              <a:r>
                <a:rPr lang="en-US" sz="900" dirty="0" smtClean="0"/>
                <a:t>Recommendations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2633238" y="5321811"/>
              <a:ext cx="980237" cy="23083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lIns="27432" rIns="18288" rtlCol="0">
              <a:spAutoFit/>
            </a:bodyPr>
            <a:lstStyle/>
            <a:p>
              <a:r>
                <a:rPr lang="en-US" sz="900" dirty="0" smtClean="0">
                  <a:solidFill>
                    <a:srgbClr val="FF0000"/>
                  </a:solidFill>
                </a:rPr>
                <a:t>Trends</a:t>
              </a:r>
            </a:p>
          </p:txBody>
        </p:sp>
      </p:grpSp>
      <p:grpSp>
        <p:nvGrpSpPr>
          <p:cNvPr id="35" name="Group 128"/>
          <p:cNvGrpSpPr/>
          <p:nvPr/>
        </p:nvGrpSpPr>
        <p:grpSpPr>
          <a:xfrm>
            <a:off x="3660647" y="5238741"/>
            <a:ext cx="1132114" cy="924349"/>
            <a:chOff x="3785102" y="4286005"/>
            <a:chExt cx="1132114" cy="924349"/>
          </a:xfrm>
        </p:grpSpPr>
        <p:sp>
          <p:nvSpPr>
            <p:cNvPr id="80" name="Rectangle 79"/>
            <p:cNvSpPr/>
            <p:nvPr/>
          </p:nvSpPr>
          <p:spPr>
            <a:xfrm>
              <a:off x="3785102" y="4286005"/>
              <a:ext cx="1132114" cy="924349"/>
            </a:xfrm>
            <a:prstGeom prst="rect">
              <a:avLst/>
            </a:prstGeom>
            <a:noFill/>
            <a:ln w="12700"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5720" tIns="9144" rtlCol="0" anchor="t"/>
            <a:lstStyle/>
            <a:p>
              <a:r>
                <a:rPr lang="en-US" sz="1000" dirty="0" smtClean="0">
                  <a:solidFill>
                    <a:schemeClr val="tx1"/>
                  </a:solidFill>
                </a:rPr>
                <a:t>Real-time Notifications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835737" y="4625950"/>
              <a:ext cx="980237" cy="2308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27432" rIns="18288" rtlCol="0">
              <a:spAutoFit/>
            </a:bodyPr>
            <a:lstStyle/>
            <a:p>
              <a:r>
                <a:rPr lang="en-US" sz="900" dirty="0" smtClean="0"/>
                <a:t>Mobile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3835737" y="4899122"/>
              <a:ext cx="980237" cy="2308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lIns="27432" rIns="18288" rtlCol="0">
              <a:spAutoFit/>
            </a:bodyPr>
            <a:lstStyle/>
            <a:p>
              <a:r>
                <a:rPr lang="en-US" sz="900" dirty="0" smtClean="0"/>
                <a:t>Browser</a:t>
              </a:r>
            </a:p>
          </p:txBody>
        </p:sp>
      </p:grpSp>
      <p:sp>
        <p:nvSpPr>
          <p:cNvPr id="85" name="Rectangle 84"/>
          <p:cNvSpPr/>
          <p:nvPr/>
        </p:nvSpPr>
        <p:spPr>
          <a:xfrm>
            <a:off x="5925453" y="5238972"/>
            <a:ext cx="2382102" cy="639678"/>
          </a:xfrm>
          <a:prstGeom prst="rect">
            <a:avLst/>
          </a:prstGeom>
          <a:noFill/>
          <a:ln w="127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/>
          <a:lstStyle/>
          <a:p>
            <a:r>
              <a:rPr lang="en-US" sz="1000" dirty="0" smtClean="0">
                <a:solidFill>
                  <a:schemeClr val="tx1"/>
                </a:solidFill>
              </a:rPr>
              <a:t>Data structures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900" i="1" dirty="0" smtClean="0">
                <a:solidFill>
                  <a:schemeClr val="tx1"/>
                </a:solidFill>
              </a:rPr>
              <a:t>JSON (Activity Streams, Portable Contacts)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900" i="1" dirty="0" smtClean="0">
                <a:solidFill>
                  <a:schemeClr val="tx1"/>
                </a:solidFill>
              </a:rPr>
              <a:t>XML (Atom, XRD)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900" i="1" dirty="0" smtClean="0">
                <a:solidFill>
                  <a:schemeClr val="tx1"/>
                </a:solidFill>
              </a:rPr>
              <a:t>RDF (FOAF, SIOC)</a:t>
            </a:r>
          </a:p>
          <a:p>
            <a:endParaRPr lang="en-US" sz="1000" dirty="0" smtClean="0">
              <a:solidFill>
                <a:schemeClr val="tx1"/>
              </a:solidFill>
            </a:endParaRPr>
          </a:p>
        </p:txBody>
      </p:sp>
      <p:sp>
        <p:nvSpPr>
          <p:cNvPr id="101" name="Freeform 100"/>
          <p:cNvSpPr/>
          <p:nvPr/>
        </p:nvSpPr>
        <p:spPr>
          <a:xfrm>
            <a:off x="58056" y="362625"/>
            <a:ext cx="6273406" cy="4329823"/>
          </a:xfrm>
          <a:custGeom>
            <a:avLst/>
            <a:gdLst>
              <a:gd name="connsiteX0" fmla="*/ 0 w 6255658"/>
              <a:gd name="connsiteY0" fmla="*/ 0 h 4325489"/>
              <a:gd name="connsiteX1" fmla="*/ 6255658 w 6255658"/>
              <a:gd name="connsiteY1" fmla="*/ 0 h 4325489"/>
              <a:gd name="connsiteX2" fmla="*/ 6255658 w 6255658"/>
              <a:gd name="connsiteY2" fmla="*/ 4325489 h 4325489"/>
              <a:gd name="connsiteX3" fmla="*/ 0 w 6255658"/>
              <a:gd name="connsiteY3" fmla="*/ 4325489 h 4325489"/>
              <a:gd name="connsiteX4" fmla="*/ 0 w 6255658"/>
              <a:gd name="connsiteY4" fmla="*/ 0 h 4325489"/>
              <a:gd name="connsiteX0" fmla="*/ 0 w 6255658"/>
              <a:gd name="connsiteY0" fmla="*/ 0 h 4325490"/>
              <a:gd name="connsiteX1" fmla="*/ 6255658 w 6255658"/>
              <a:gd name="connsiteY1" fmla="*/ 0 h 4325490"/>
              <a:gd name="connsiteX2" fmla="*/ 6255658 w 6255658"/>
              <a:gd name="connsiteY2" fmla="*/ 4325489 h 4325490"/>
              <a:gd name="connsiteX3" fmla="*/ 2351315 w 6255658"/>
              <a:gd name="connsiteY3" fmla="*/ 4325490 h 4325490"/>
              <a:gd name="connsiteX4" fmla="*/ 0 w 6255658"/>
              <a:gd name="connsiteY4" fmla="*/ 4325489 h 4325490"/>
              <a:gd name="connsiteX5" fmla="*/ 0 w 6255658"/>
              <a:gd name="connsiteY5" fmla="*/ 0 h 4325490"/>
              <a:gd name="connsiteX0" fmla="*/ 0 w 6255658"/>
              <a:gd name="connsiteY0" fmla="*/ 0 h 4329823"/>
              <a:gd name="connsiteX1" fmla="*/ 6255658 w 6255658"/>
              <a:gd name="connsiteY1" fmla="*/ 0 h 4329823"/>
              <a:gd name="connsiteX2" fmla="*/ 6255658 w 6255658"/>
              <a:gd name="connsiteY2" fmla="*/ 4325489 h 4329823"/>
              <a:gd name="connsiteX3" fmla="*/ 2450989 w 6255658"/>
              <a:gd name="connsiteY3" fmla="*/ 4329823 h 4329823"/>
              <a:gd name="connsiteX4" fmla="*/ 0 w 6255658"/>
              <a:gd name="connsiteY4" fmla="*/ 4325489 h 4329823"/>
              <a:gd name="connsiteX5" fmla="*/ 0 w 6255658"/>
              <a:gd name="connsiteY5" fmla="*/ 0 h 4329823"/>
              <a:gd name="connsiteX0" fmla="*/ 0 w 6255658"/>
              <a:gd name="connsiteY0" fmla="*/ 0 h 4329823"/>
              <a:gd name="connsiteX1" fmla="*/ 6255658 w 6255658"/>
              <a:gd name="connsiteY1" fmla="*/ 0 h 4329823"/>
              <a:gd name="connsiteX2" fmla="*/ 6255658 w 6255658"/>
              <a:gd name="connsiteY2" fmla="*/ 4325489 h 4329823"/>
              <a:gd name="connsiteX3" fmla="*/ 2472657 w 6255658"/>
              <a:gd name="connsiteY3" fmla="*/ 4329823 h 4329823"/>
              <a:gd name="connsiteX4" fmla="*/ 0 w 6255658"/>
              <a:gd name="connsiteY4" fmla="*/ 4325489 h 4329823"/>
              <a:gd name="connsiteX5" fmla="*/ 0 w 6255658"/>
              <a:gd name="connsiteY5" fmla="*/ 0 h 4329823"/>
              <a:gd name="connsiteX0" fmla="*/ 0 w 6255658"/>
              <a:gd name="connsiteY0" fmla="*/ 0 h 4329823"/>
              <a:gd name="connsiteX1" fmla="*/ 6255658 w 6255658"/>
              <a:gd name="connsiteY1" fmla="*/ 0 h 4329823"/>
              <a:gd name="connsiteX2" fmla="*/ 6255658 w 6255658"/>
              <a:gd name="connsiteY2" fmla="*/ 4325489 h 4329823"/>
              <a:gd name="connsiteX3" fmla="*/ 2485658 w 6255658"/>
              <a:gd name="connsiteY3" fmla="*/ 4329823 h 4329823"/>
              <a:gd name="connsiteX4" fmla="*/ 0 w 6255658"/>
              <a:gd name="connsiteY4" fmla="*/ 4325489 h 4329823"/>
              <a:gd name="connsiteX5" fmla="*/ 0 w 6255658"/>
              <a:gd name="connsiteY5" fmla="*/ 0 h 4329823"/>
              <a:gd name="connsiteX0" fmla="*/ 0 w 6255658"/>
              <a:gd name="connsiteY0" fmla="*/ 0 h 4329823"/>
              <a:gd name="connsiteX1" fmla="*/ 6255658 w 6255658"/>
              <a:gd name="connsiteY1" fmla="*/ 0 h 4329823"/>
              <a:gd name="connsiteX2" fmla="*/ 6255658 w 6255658"/>
              <a:gd name="connsiteY2" fmla="*/ 4325489 h 4329823"/>
              <a:gd name="connsiteX3" fmla="*/ 3846562 w 6255658"/>
              <a:gd name="connsiteY3" fmla="*/ 4322050 h 4329823"/>
              <a:gd name="connsiteX4" fmla="*/ 2485658 w 6255658"/>
              <a:gd name="connsiteY4" fmla="*/ 4329823 h 4329823"/>
              <a:gd name="connsiteX5" fmla="*/ 0 w 6255658"/>
              <a:gd name="connsiteY5" fmla="*/ 4325489 h 4329823"/>
              <a:gd name="connsiteX6" fmla="*/ 0 w 6255658"/>
              <a:gd name="connsiteY6" fmla="*/ 0 h 4329823"/>
              <a:gd name="connsiteX0" fmla="*/ 0 w 6255658"/>
              <a:gd name="connsiteY0" fmla="*/ 0 h 4329823"/>
              <a:gd name="connsiteX1" fmla="*/ 6255658 w 6255658"/>
              <a:gd name="connsiteY1" fmla="*/ 0 h 4329823"/>
              <a:gd name="connsiteX2" fmla="*/ 6255658 w 6255658"/>
              <a:gd name="connsiteY2" fmla="*/ 4325489 h 4329823"/>
              <a:gd name="connsiteX3" fmla="*/ 2485796 w 6255658"/>
              <a:gd name="connsiteY3" fmla="*/ 2649261 h 4329823"/>
              <a:gd name="connsiteX4" fmla="*/ 2485658 w 6255658"/>
              <a:gd name="connsiteY4" fmla="*/ 4329823 h 4329823"/>
              <a:gd name="connsiteX5" fmla="*/ 0 w 6255658"/>
              <a:gd name="connsiteY5" fmla="*/ 4325489 h 4329823"/>
              <a:gd name="connsiteX6" fmla="*/ 0 w 6255658"/>
              <a:gd name="connsiteY6" fmla="*/ 0 h 4329823"/>
              <a:gd name="connsiteX0" fmla="*/ 0 w 6255658"/>
              <a:gd name="connsiteY0" fmla="*/ 0 h 4329823"/>
              <a:gd name="connsiteX1" fmla="*/ 6255658 w 6255658"/>
              <a:gd name="connsiteY1" fmla="*/ 0 h 4329823"/>
              <a:gd name="connsiteX2" fmla="*/ 6255658 w 6255658"/>
              <a:gd name="connsiteY2" fmla="*/ 4325489 h 4329823"/>
              <a:gd name="connsiteX3" fmla="*/ 4154251 w 6255658"/>
              <a:gd name="connsiteY3" fmla="*/ 3398983 h 4329823"/>
              <a:gd name="connsiteX4" fmla="*/ 2485796 w 6255658"/>
              <a:gd name="connsiteY4" fmla="*/ 2649261 h 4329823"/>
              <a:gd name="connsiteX5" fmla="*/ 2485658 w 6255658"/>
              <a:gd name="connsiteY5" fmla="*/ 4329823 h 4329823"/>
              <a:gd name="connsiteX6" fmla="*/ 0 w 6255658"/>
              <a:gd name="connsiteY6" fmla="*/ 4325489 h 4329823"/>
              <a:gd name="connsiteX7" fmla="*/ 0 w 6255658"/>
              <a:gd name="connsiteY7" fmla="*/ 0 h 4329823"/>
              <a:gd name="connsiteX0" fmla="*/ 0 w 6255658"/>
              <a:gd name="connsiteY0" fmla="*/ 0 h 4329823"/>
              <a:gd name="connsiteX1" fmla="*/ 6255658 w 6255658"/>
              <a:gd name="connsiteY1" fmla="*/ 0 h 4329823"/>
              <a:gd name="connsiteX2" fmla="*/ 6255658 w 6255658"/>
              <a:gd name="connsiteY2" fmla="*/ 4325489 h 4329823"/>
              <a:gd name="connsiteX3" fmla="*/ 4981978 w 6255658"/>
              <a:gd name="connsiteY3" fmla="*/ 2653595 h 4329823"/>
              <a:gd name="connsiteX4" fmla="*/ 2485796 w 6255658"/>
              <a:gd name="connsiteY4" fmla="*/ 2649261 h 4329823"/>
              <a:gd name="connsiteX5" fmla="*/ 2485658 w 6255658"/>
              <a:gd name="connsiteY5" fmla="*/ 4329823 h 4329823"/>
              <a:gd name="connsiteX6" fmla="*/ 0 w 6255658"/>
              <a:gd name="connsiteY6" fmla="*/ 4325489 h 4329823"/>
              <a:gd name="connsiteX7" fmla="*/ 0 w 6255658"/>
              <a:gd name="connsiteY7" fmla="*/ 0 h 4329823"/>
              <a:gd name="connsiteX0" fmla="*/ 0 w 6255658"/>
              <a:gd name="connsiteY0" fmla="*/ 0 h 4329823"/>
              <a:gd name="connsiteX1" fmla="*/ 6255658 w 6255658"/>
              <a:gd name="connsiteY1" fmla="*/ 0 h 4329823"/>
              <a:gd name="connsiteX2" fmla="*/ 4990232 w 6255658"/>
              <a:gd name="connsiteY2" fmla="*/ 2228002 h 4329823"/>
              <a:gd name="connsiteX3" fmla="*/ 4981978 w 6255658"/>
              <a:gd name="connsiteY3" fmla="*/ 2653595 h 4329823"/>
              <a:gd name="connsiteX4" fmla="*/ 2485796 w 6255658"/>
              <a:gd name="connsiteY4" fmla="*/ 2649261 h 4329823"/>
              <a:gd name="connsiteX5" fmla="*/ 2485658 w 6255658"/>
              <a:gd name="connsiteY5" fmla="*/ 4329823 h 4329823"/>
              <a:gd name="connsiteX6" fmla="*/ 0 w 6255658"/>
              <a:gd name="connsiteY6" fmla="*/ 4325489 h 4329823"/>
              <a:gd name="connsiteX7" fmla="*/ 0 w 6255658"/>
              <a:gd name="connsiteY7" fmla="*/ 0 h 4329823"/>
              <a:gd name="connsiteX0" fmla="*/ 0 w 6255658"/>
              <a:gd name="connsiteY0" fmla="*/ 0 h 4329823"/>
              <a:gd name="connsiteX1" fmla="*/ 6255658 w 6255658"/>
              <a:gd name="connsiteY1" fmla="*/ 0 h 4329823"/>
              <a:gd name="connsiteX2" fmla="*/ 5454346 w 6255658"/>
              <a:gd name="connsiteY2" fmla="*/ 1405504 h 4329823"/>
              <a:gd name="connsiteX3" fmla="*/ 4990232 w 6255658"/>
              <a:gd name="connsiteY3" fmla="*/ 2228002 h 4329823"/>
              <a:gd name="connsiteX4" fmla="*/ 4981978 w 6255658"/>
              <a:gd name="connsiteY4" fmla="*/ 2653595 h 4329823"/>
              <a:gd name="connsiteX5" fmla="*/ 2485796 w 6255658"/>
              <a:gd name="connsiteY5" fmla="*/ 2649261 h 4329823"/>
              <a:gd name="connsiteX6" fmla="*/ 2485658 w 6255658"/>
              <a:gd name="connsiteY6" fmla="*/ 4329823 h 4329823"/>
              <a:gd name="connsiteX7" fmla="*/ 0 w 6255658"/>
              <a:gd name="connsiteY7" fmla="*/ 4325489 h 4329823"/>
              <a:gd name="connsiteX8" fmla="*/ 0 w 6255658"/>
              <a:gd name="connsiteY8" fmla="*/ 0 h 4329823"/>
              <a:gd name="connsiteX0" fmla="*/ 0 w 6273406"/>
              <a:gd name="connsiteY0" fmla="*/ 0 h 4329823"/>
              <a:gd name="connsiteX1" fmla="*/ 6255658 w 6273406"/>
              <a:gd name="connsiteY1" fmla="*/ 0 h 4329823"/>
              <a:gd name="connsiteX2" fmla="*/ 6273406 w 6273406"/>
              <a:gd name="connsiteY2" fmla="*/ 2220230 h 4329823"/>
              <a:gd name="connsiteX3" fmla="*/ 4990232 w 6273406"/>
              <a:gd name="connsiteY3" fmla="*/ 2228002 h 4329823"/>
              <a:gd name="connsiteX4" fmla="*/ 4981978 w 6273406"/>
              <a:gd name="connsiteY4" fmla="*/ 2653595 h 4329823"/>
              <a:gd name="connsiteX5" fmla="*/ 2485796 w 6273406"/>
              <a:gd name="connsiteY5" fmla="*/ 2649261 h 4329823"/>
              <a:gd name="connsiteX6" fmla="*/ 2485658 w 6273406"/>
              <a:gd name="connsiteY6" fmla="*/ 4329823 h 4329823"/>
              <a:gd name="connsiteX7" fmla="*/ 0 w 6273406"/>
              <a:gd name="connsiteY7" fmla="*/ 4325489 h 4329823"/>
              <a:gd name="connsiteX8" fmla="*/ 0 w 6273406"/>
              <a:gd name="connsiteY8" fmla="*/ 0 h 4329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73406" h="4329823">
                <a:moveTo>
                  <a:pt x="0" y="0"/>
                </a:moveTo>
                <a:lnTo>
                  <a:pt x="6255658" y="0"/>
                </a:lnTo>
                <a:lnTo>
                  <a:pt x="6273406" y="2220230"/>
                </a:lnTo>
                <a:lnTo>
                  <a:pt x="4990232" y="2228002"/>
                </a:lnTo>
                <a:lnTo>
                  <a:pt x="4981978" y="2653595"/>
                </a:lnTo>
                <a:lnTo>
                  <a:pt x="2485796" y="2649261"/>
                </a:lnTo>
                <a:lnTo>
                  <a:pt x="2485658" y="4329823"/>
                </a:lnTo>
                <a:lnTo>
                  <a:pt x="0" y="4325489"/>
                </a:lnTo>
                <a:lnTo>
                  <a:pt x="0" y="0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/>
          <a:lstStyle/>
          <a:p>
            <a:endParaRPr lang="en-US" sz="1000" dirty="0" smtClean="0">
              <a:solidFill>
                <a:schemeClr val="tx1"/>
              </a:solidFill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174769" y="4857296"/>
            <a:ext cx="1453438" cy="26161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rgbClr val="FF0000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1100" b="1" dirty="0" smtClean="0">
                <a:solidFill>
                  <a:schemeClr val="bg1"/>
                </a:solidFill>
              </a:rPr>
              <a:t>Technical foundations</a:t>
            </a:r>
            <a:endParaRPr lang="en-US" sz="1100" b="1" i="1" dirty="0">
              <a:solidFill>
                <a:schemeClr val="bg1"/>
              </a:solidFill>
            </a:endParaRPr>
          </a:p>
        </p:txBody>
      </p:sp>
      <p:grpSp>
        <p:nvGrpSpPr>
          <p:cNvPr id="118" name="Group 117"/>
          <p:cNvGrpSpPr/>
          <p:nvPr/>
        </p:nvGrpSpPr>
        <p:grpSpPr>
          <a:xfrm>
            <a:off x="111265" y="58056"/>
            <a:ext cx="6079840" cy="4545114"/>
            <a:chOff x="270920" y="187616"/>
            <a:chExt cx="6079840" cy="4545114"/>
          </a:xfrm>
        </p:grpSpPr>
        <p:grpSp>
          <p:nvGrpSpPr>
            <p:cNvPr id="3" name="Group 85"/>
            <p:cNvGrpSpPr/>
            <p:nvPr/>
          </p:nvGrpSpPr>
          <p:grpSpPr>
            <a:xfrm>
              <a:off x="270920" y="561972"/>
              <a:ext cx="1132114" cy="4018358"/>
              <a:chOff x="5269512" y="858442"/>
              <a:chExt cx="1132114" cy="4018358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5269512" y="858442"/>
                <a:ext cx="1132114" cy="4018358"/>
              </a:xfrm>
              <a:prstGeom prst="rect">
                <a:avLst/>
              </a:prstGeom>
              <a:noFill/>
              <a:ln w="12700"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45720" tIns="9144" rtlCol="0" anchor="t"/>
              <a:lstStyle/>
              <a:p>
                <a:r>
                  <a:rPr lang="en-US" sz="1000" dirty="0" smtClean="0">
                    <a:solidFill>
                      <a:schemeClr val="tx1"/>
                    </a:solidFill>
                  </a:rPr>
                  <a:t>Sharing</a:t>
                </a:r>
                <a:endParaRPr lang="en-US" sz="1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5342416" y="1762086"/>
                <a:ext cx="980237" cy="2308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lIns="27432" rIns="18288" rtlCol="0">
                <a:spAutoFit/>
              </a:bodyPr>
              <a:lstStyle/>
              <a:p>
                <a:r>
                  <a:rPr lang="en-US" sz="900" dirty="0" smtClean="0"/>
                  <a:t>Images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5342416" y="1344523"/>
                <a:ext cx="980237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lIns="27432" rIns="18288" rtlCol="0">
                <a:spAutoFit/>
              </a:bodyPr>
              <a:lstStyle/>
              <a:p>
                <a:r>
                  <a:rPr lang="en-US" sz="900" dirty="0" smtClean="0"/>
                  <a:t>Links</a:t>
                </a:r>
              </a:p>
              <a:p>
                <a:pPr marL="58738" indent="-58738">
                  <a:buFont typeface="Arial" pitchFamily="34" charset="0"/>
                  <a:buChar char="•"/>
                </a:pPr>
                <a:r>
                  <a:rPr lang="en-US" sz="900" i="1" dirty="0" smtClean="0"/>
                  <a:t>OExchange</a:t>
                </a:r>
                <a:endParaRPr lang="en-US" sz="900" i="1" dirty="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5342416" y="2041149"/>
                <a:ext cx="980237" cy="2308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lIns="27432" rIns="18288" rtlCol="0">
                <a:spAutoFit/>
              </a:bodyPr>
              <a:lstStyle/>
              <a:p>
                <a:r>
                  <a:rPr lang="en-US" sz="900" dirty="0" smtClean="0"/>
                  <a:t>Video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5342416" y="2320212"/>
                <a:ext cx="980237" cy="2308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lIns="27432" rIns="18288" rtlCol="0">
                <a:spAutoFit/>
              </a:bodyPr>
              <a:lstStyle/>
              <a:p>
                <a:r>
                  <a:rPr lang="en-US" sz="900" dirty="0" smtClean="0"/>
                  <a:t>Audio</a:t>
                </a:r>
                <a:endParaRPr lang="en-US" sz="9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342416" y="1065460"/>
                <a:ext cx="980237" cy="230832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square" lIns="27432" rIns="18288" rtlCol="0">
                <a:spAutoFit/>
              </a:bodyPr>
              <a:lstStyle/>
              <a:p>
                <a:r>
                  <a:rPr lang="en-US" sz="900" dirty="0" smtClean="0">
                    <a:solidFill>
                      <a:srgbClr val="FF0000"/>
                    </a:solidFill>
                  </a:rPr>
                  <a:t>Text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5342416" y="2599275"/>
                <a:ext cx="980237" cy="2308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lIns="27432" rIns="18288" rtlCol="0">
                <a:spAutoFit/>
              </a:bodyPr>
              <a:lstStyle/>
              <a:p>
                <a:r>
                  <a:rPr lang="en-US" sz="900" dirty="0" smtClean="0"/>
                  <a:t>Tasks</a:t>
                </a:r>
                <a:endParaRPr lang="en-US" sz="9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5342416" y="2878338"/>
                <a:ext cx="980237" cy="2308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lIns="27432" rIns="18288" rtlCol="0">
                <a:spAutoFit/>
              </a:bodyPr>
              <a:lstStyle/>
              <a:p>
                <a:r>
                  <a:rPr lang="en-US" sz="900" dirty="0" smtClean="0"/>
                  <a:t>Events</a:t>
                </a:r>
                <a:endParaRPr lang="en-US" sz="9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342416" y="3157401"/>
                <a:ext cx="980237" cy="50783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lIns="27432" rIns="18288" rtlCol="0">
                <a:spAutoFit/>
              </a:bodyPr>
              <a:lstStyle/>
              <a:p>
                <a:r>
                  <a:rPr lang="en-US" sz="900" dirty="0" smtClean="0"/>
                  <a:t>Workflow</a:t>
                </a:r>
              </a:p>
              <a:p>
                <a:pPr marL="60325" indent="-52388">
                  <a:buFont typeface="Arial" pitchFamily="34" charset="0"/>
                  <a:buChar char="•"/>
                </a:pPr>
                <a:r>
                  <a:rPr lang="en-US" sz="900" dirty="0" smtClean="0">
                    <a:solidFill>
                      <a:srgbClr val="FF0000"/>
                    </a:solidFill>
                  </a:rPr>
                  <a:t>Routing</a:t>
                </a:r>
              </a:p>
              <a:p>
                <a:pPr marL="60325" indent="-52388">
                  <a:buFont typeface="Arial" pitchFamily="34" charset="0"/>
                  <a:buChar char="•"/>
                </a:pPr>
                <a:r>
                  <a:rPr lang="en-US" sz="900" dirty="0" smtClean="0">
                    <a:solidFill>
                      <a:srgbClr val="FF0000"/>
                    </a:solidFill>
                  </a:rPr>
                  <a:t>Signatures</a:t>
                </a: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5342416" y="3713463"/>
                <a:ext cx="980237" cy="2308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lIns="27432" rIns="18288" rtlCol="0">
                <a:spAutoFit/>
              </a:bodyPr>
              <a:lstStyle/>
              <a:p>
                <a:r>
                  <a:rPr lang="en-US" sz="900" dirty="0" smtClean="0"/>
                  <a:t>Location</a:t>
                </a:r>
                <a:endParaRPr lang="en-US" sz="9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5342416" y="3992526"/>
                <a:ext cx="980237" cy="230832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square" lIns="27432" rIns="18288" rtlCol="0">
                <a:spAutoFit/>
              </a:bodyPr>
              <a:lstStyle/>
              <a:p>
                <a:r>
                  <a:rPr lang="en-US" sz="900" dirty="0" smtClean="0">
                    <a:solidFill>
                      <a:srgbClr val="FF0000"/>
                    </a:solidFill>
                  </a:rPr>
                  <a:t>Bookmarks</a:t>
                </a: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5342416" y="4271594"/>
                <a:ext cx="980237" cy="507831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square" lIns="27432" rIns="18288" rtlCol="0">
                <a:spAutoFit/>
              </a:bodyPr>
              <a:lstStyle/>
              <a:p>
                <a:r>
                  <a:rPr lang="en-US" sz="900" dirty="0" smtClean="0">
                    <a:solidFill>
                      <a:srgbClr val="FF0000"/>
                    </a:solidFill>
                  </a:rPr>
                  <a:t>Status</a:t>
                </a:r>
              </a:p>
              <a:p>
                <a:pPr marL="60325" indent="-52388">
                  <a:buFont typeface="Arial" pitchFamily="34" charset="0"/>
                  <a:buChar char="•"/>
                </a:pPr>
                <a:r>
                  <a:rPr lang="en-US" sz="900" dirty="0" smtClean="0">
                    <a:solidFill>
                      <a:srgbClr val="FF0000"/>
                    </a:solidFill>
                  </a:rPr>
                  <a:t>Presence</a:t>
                </a:r>
              </a:p>
              <a:p>
                <a:pPr marL="60325" indent="-52388">
                  <a:buFont typeface="Arial" pitchFamily="34" charset="0"/>
                  <a:buChar char="•"/>
                </a:pPr>
                <a:r>
                  <a:rPr lang="en-US" sz="900" dirty="0" smtClean="0">
                    <a:solidFill>
                      <a:srgbClr val="FF0000"/>
                    </a:solidFill>
                  </a:rPr>
                  <a:t>Microblog</a:t>
                </a:r>
              </a:p>
            </p:txBody>
          </p:sp>
        </p:grpSp>
        <p:grpSp>
          <p:nvGrpSpPr>
            <p:cNvPr id="4" name="Group 107"/>
            <p:cNvGrpSpPr/>
            <p:nvPr/>
          </p:nvGrpSpPr>
          <p:grpSpPr>
            <a:xfrm>
              <a:off x="5218646" y="576962"/>
              <a:ext cx="1132114" cy="2067638"/>
              <a:chOff x="4069165" y="858442"/>
              <a:chExt cx="1132114" cy="2067638"/>
            </a:xfrm>
          </p:grpSpPr>
          <p:sp>
            <p:nvSpPr>
              <p:cNvPr id="36" name="Rectangle 35"/>
              <p:cNvSpPr/>
              <p:nvPr/>
            </p:nvSpPr>
            <p:spPr>
              <a:xfrm>
                <a:off x="4069165" y="858442"/>
                <a:ext cx="1132114" cy="2067638"/>
              </a:xfrm>
              <a:prstGeom prst="rect">
                <a:avLst/>
              </a:prstGeom>
              <a:noFill/>
              <a:ln w="12700"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45720" tIns="9144" rtlCol="0" anchor="t"/>
              <a:lstStyle/>
              <a:p>
                <a:r>
                  <a:rPr lang="en-US" sz="1000" dirty="0" smtClean="0">
                    <a:solidFill>
                      <a:schemeClr val="tx1"/>
                    </a:solidFill>
                  </a:rPr>
                  <a:t>Reactions</a:t>
                </a:r>
                <a:endParaRPr lang="en-US" sz="1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4125854" y="1558816"/>
                <a:ext cx="980237" cy="27194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lIns="27432" rIns="18288" rtlCol="0">
                <a:spAutoFit/>
              </a:bodyPr>
              <a:lstStyle/>
              <a:p>
                <a:r>
                  <a:rPr lang="en-US" sz="900" dirty="0" smtClean="0"/>
                  <a:t>Re-share</a:t>
                </a: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4125854" y="1060174"/>
                <a:ext cx="980237" cy="43510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lIns="27432" rIns="18288" rtlCol="0">
                <a:spAutoFit/>
              </a:bodyPr>
              <a:lstStyle/>
              <a:p>
                <a:r>
                  <a:rPr lang="en-US" sz="900" dirty="0" smtClean="0"/>
                  <a:t>Comments</a:t>
                </a:r>
              </a:p>
              <a:p>
                <a:pPr marL="58738" indent="-58738">
                  <a:buFont typeface="Arial" pitchFamily="34" charset="0"/>
                  <a:buChar char="•"/>
                </a:pPr>
                <a:r>
                  <a:rPr lang="en-US" sz="900" i="1" dirty="0" smtClean="0"/>
                  <a:t>Salmon</a:t>
                </a:r>
                <a:endParaRPr lang="en-US" sz="900" i="1" dirty="0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4125854" y="1894292"/>
                <a:ext cx="980237" cy="27194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lIns="27432" rIns="18288" rtlCol="0">
                <a:spAutoFit/>
              </a:bodyPr>
              <a:lstStyle/>
              <a:p>
                <a:r>
                  <a:rPr lang="en-US" sz="900" dirty="0" smtClean="0"/>
                  <a:t>Like</a:t>
                </a:r>
                <a:r>
                  <a:rPr lang="en-US" sz="900" dirty="0" smtClean="0">
                    <a:solidFill>
                      <a:srgbClr val="FF0000"/>
                    </a:solidFill>
                  </a:rPr>
                  <a:t> / rating</a:t>
                </a: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4125854" y="2229768"/>
                <a:ext cx="980237" cy="271941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square" lIns="27432" rIns="18288" rtlCol="0">
                <a:spAutoFit/>
              </a:bodyPr>
              <a:lstStyle/>
              <a:p>
                <a:r>
                  <a:rPr lang="en-US" sz="900" dirty="0" smtClean="0">
                    <a:solidFill>
                      <a:srgbClr val="FF0000"/>
                    </a:solidFill>
                  </a:rPr>
                  <a:t>Recommendations</a:t>
                </a:r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4125854" y="2565246"/>
                <a:ext cx="980237" cy="271941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square" lIns="27432" rIns="18288" rtlCol="0">
                <a:spAutoFit/>
              </a:bodyPr>
              <a:lstStyle/>
              <a:p>
                <a:r>
                  <a:rPr lang="en-US" sz="900" dirty="0" smtClean="0">
                    <a:solidFill>
                      <a:srgbClr val="FF0000"/>
                    </a:solidFill>
                  </a:rPr>
                  <a:t>Tags</a:t>
                </a:r>
              </a:p>
            </p:txBody>
          </p:sp>
        </p:grpSp>
        <p:grpSp>
          <p:nvGrpSpPr>
            <p:cNvPr id="7" name="Group 83"/>
            <p:cNvGrpSpPr/>
            <p:nvPr/>
          </p:nvGrpSpPr>
          <p:grpSpPr>
            <a:xfrm>
              <a:off x="1484636" y="561972"/>
              <a:ext cx="1132114" cy="4170758"/>
              <a:chOff x="6481648" y="858442"/>
              <a:chExt cx="1132114" cy="4170758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6481648" y="858442"/>
                <a:ext cx="1132114" cy="4170758"/>
              </a:xfrm>
              <a:prstGeom prst="rect">
                <a:avLst/>
              </a:prstGeom>
              <a:noFill/>
              <a:ln w="12700"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45720" tIns="9144" rtlCol="0" anchor="t"/>
              <a:lstStyle/>
              <a:p>
                <a:r>
                  <a:rPr lang="en-US" sz="1000" dirty="0" smtClean="0">
                    <a:solidFill>
                      <a:schemeClr val="tx1"/>
                    </a:solidFill>
                  </a:rPr>
                  <a:t>Messaging</a:t>
                </a:r>
                <a:endParaRPr lang="en-US" sz="1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6540223" y="1491324"/>
                <a:ext cx="980237" cy="106182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lIns="27432" rIns="18288" rtlCol="0">
                <a:spAutoFit/>
              </a:bodyPr>
              <a:lstStyle/>
              <a:p>
                <a:r>
                  <a:rPr lang="en-US" sz="900" dirty="0" smtClean="0"/>
                  <a:t>Text chat </a:t>
                </a:r>
                <a:r>
                  <a:rPr lang="en-US" sz="900" dirty="0" smtClean="0">
                    <a:solidFill>
                      <a:srgbClr val="FF0000"/>
                    </a:solidFill>
                  </a:rPr>
                  <a:t>(includes 1:1 and 1:multiple; also includes "Live Chat" such as with Helpline person)</a:t>
                </a:r>
              </a:p>
              <a:p>
                <a:pPr marL="63500" indent="-55563">
                  <a:buFont typeface="Arial" pitchFamily="34" charset="0"/>
                  <a:buChar char="•"/>
                </a:pPr>
                <a:r>
                  <a:rPr lang="en-US" sz="900" dirty="0" smtClean="0"/>
                  <a:t>XMPP</a:t>
                </a:r>
              </a:p>
              <a:p>
                <a:pPr marL="63500" indent="-55563">
                  <a:buFont typeface="Arial" pitchFamily="34" charset="0"/>
                  <a:buChar char="•"/>
                </a:pPr>
                <a:r>
                  <a:rPr lang="en-US" sz="900" dirty="0" smtClean="0"/>
                  <a:t>IRC</a:t>
                </a: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6540223" y="1063223"/>
                <a:ext cx="980237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lIns="27432" rIns="18288" rtlCol="0">
                <a:spAutoFit/>
              </a:bodyPr>
              <a:lstStyle/>
              <a:p>
                <a:r>
                  <a:rPr lang="en-US" sz="900" dirty="0" smtClean="0"/>
                  <a:t>E-mail  like</a:t>
                </a:r>
              </a:p>
              <a:p>
                <a:pPr marL="58738" indent="-58738">
                  <a:buFont typeface="Arial" pitchFamily="34" charset="0"/>
                  <a:buChar char="•"/>
                </a:pPr>
                <a:r>
                  <a:rPr lang="en-US" sz="900" i="1" dirty="0" smtClean="0"/>
                  <a:t>SMTP</a:t>
                </a:r>
                <a:endParaRPr lang="en-US" sz="900" i="1" dirty="0"/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6540223" y="2611922"/>
                <a:ext cx="980237" cy="50783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lIns="27432" rIns="18288" rtlCol="0">
                <a:spAutoFit/>
              </a:bodyPr>
              <a:lstStyle/>
              <a:p>
                <a:r>
                  <a:rPr lang="en-US" sz="900" dirty="0" smtClean="0"/>
                  <a:t>Voice chat</a:t>
                </a:r>
              </a:p>
              <a:p>
                <a:pPr marL="57150" indent="-57150">
                  <a:buFont typeface="Arial" pitchFamily="34" charset="0"/>
                  <a:buChar char="•"/>
                </a:pPr>
                <a:r>
                  <a:rPr lang="en-US" sz="900" dirty="0" smtClean="0"/>
                  <a:t>Jingle</a:t>
                </a:r>
              </a:p>
              <a:p>
                <a:pPr marL="57150" indent="-57150">
                  <a:buFont typeface="Arial" pitchFamily="34" charset="0"/>
                  <a:buChar char="•"/>
                </a:pPr>
                <a:r>
                  <a:rPr lang="en-US" sz="900" dirty="0" smtClean="0"/>
                  <a:t>STP</a:t>
                </a: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6540223" y="3178522"/>
                <a:ext cx="980237" cy="2308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lIns="27432" rIns="18288" rtlCol="0">
                <a:spAutoFit/>
              </a:bodyPr>
              <a:lstStyle/>
              <a:p>
                <a:r>
                  <a:rPr lang="en-US" sz="900" dirty="0" smtClean="0"/>
                  <a:t>Video</a:t>
                </a:r>
                <a:r>
                  <a:rPr lang="en-US" sz="900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900" dirty="0" smtClean="0"/>
                  <a:t>chat</a:t>
                </a: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6540223" y="3468123"/>
                <a:ext cx="980237" cy="646331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square" lIns="27432" rIns="18288" rtlCol="0">
                <a:spAutoFit/>
              </a:bodyPr>
              <a:lstStyle/>
              <a:p>
                <a:r>
                  <a:rPr lang="en-US" sz="900" dirty="0" smtClean="0">
                    <a:solidFill>
                      <a:srgbClr val="FF0000"/>
                    </a:solidFill>
                  </a:rPr>
                  <a:t>Forward / reply (might be part of others or part of 'Sharing")</a:t>
                </a: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6540223" y="4173224"/>
                <a:ext cx="980237" cy="784830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square" lIns="27432" rIns="18288" rtlCol="0">
                <a:spAutoFit/>
              </a:bodyPr>
              <a:lstStyle/>
              <a:p>
                <a:r>
                  <a:rPr lang="en-US" sz="900" dirty="0" smtClean="0">
                    <a:solidFill>
                      <a:srgbClr val="FF0000"/>
                    </a:solidFill>
                  </a:rPr>
                  <a:t>Threaded discussions (e.g., bulletin board; includes "Idea Generation / Jam")</a:t>
                </a:r>
              </a:p>
            </p:txBody>
          </p:sp>
        </p:grpSp>
        <p:grpSp>
          <p:nvGrpSpPr>
            <p:cNvPr id="11" name="Group 80"/>
            <p:cNvGrpSpPr/>
            <p:nvPr/>
          </p:nvGrpSpPr>
          <p:grpSpPr>
            <a:xfrm>
              <a:off x="3973976" y="576961"/>
              <a:ext cx="1132114" cy="2480180"/>
              <a:chOff x="7756264" y="858442"/>
              <a:chExt cx="1132114" cy="2480180"/>
            </a:xfrm>
          </p:grpSpPr>
          <p:sp>
            <p:nvSpPr>
              <p:cNvPr id="58" name="TextBox 57"/>
              <p:cNvSpPr txBox="1"/>
              <p:nvPr/>
            </p:nvSpPr>
            <p:spPr>
              <a:xfrm>
                <a:off x="7814839" y="2892919"/>
                <a:ext cx="980237" cy="369332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square" lIns="27432" rIns="18288" rtlCol="0">
                <a:spAutoFit/>
              </a:bodyPr>
              <a:lstStyle/>
              <a:p>
                <a:r>
                  <a:rPr lang="en-US" sz="900" dirty="0" smtClean="0">
                    <a:solidFill>
                      <a:srgbClr val="FF0000"/>
                    </a:solidFill>
                  </a:rPr>
                  <a:t>Alerts / Notifications</a:t>
                </a: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7756264" y="858442"/>
                <a:ext cx="1132114" cy="2480180"/>
              </a:xfrm>
              <a:prstGeom prst="rect">
                <a:avLst/>
              </a:prstGeom>
              <a:noFill/>
              <a:ln w="12700"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45720" tIns="9144" rtlCol="0" anchor="t"/>
              <a:lstStyle/>
              <a:p>
                <a:r>
                  <a:rPr lang="en-US" sz="1000" dirty="0" smtClean="0">
                    <a:solidFill>
                      <a:schemeClr val="tx1"/>
                    </a:solidFill>
                  </a:rPr>
                  <a:t>Newsfeed</a:t>
                </a:r>
                <a:endParaRPr lang="en-US" sz="1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7814839" y="1765455"/>
                <a:ext cx="980237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lIns="27432" rIns="18288" rtlCol="0">
                <a:spAutoFit/>
              </a:bodyPr>
              <a:lstStyle/>
              <a:p>
                <a:r>
                  <a:rPr lang="en-US" sz="900" dirty="0" smtClean="0"/>
                  <a:t>Subscription</a:t>
                </a:r>
              </a:p>
              <a:p>
                <a:pPr marL="57150" indent="-57150">
                  <a:buFont typeface="Arial" pitchFamily="34" charset="0"/>
                  <a:buChar char="•"/>
                </a:pPr>
                <a:r>
                  <a:rPr lang="en-US" sz="900" i="1" dirty="0" smtClean="0"/>
                  <a:t>OStatus</a:t>
                </a: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7814839" y="1063223"/>
                <a:ext cx="980237" cy="64633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lIns="27432" rIns="18288" rtlCol="0">
                <a:spAutoFit/>
              </a:bodyPr>
              <a:lstStyle/>
              <a:p>
                <a:r>
                  <a:rPr lang="en-US" sz="900" dirty="0" smtClean="0"/>
                  <a:t>Data structures</a:t>
                </a:r>
              </a:p>
              <a:p>
                <a:pPr marL="58738" indent="-58738">
                  <a:buFont typeface="Arial" pitchFamily="34" charset="0"/>
                  <a:buChar char="•"/>
                </a:pPr>
                <a:r>
                  <a:rPr lang="en-US" sz="900" i="1" dirty="0" smtClean="0"/>
                  <a:t>Atom</a:t>
                </a:r>
              </a:p>
              <a:p>
                <a:pPr marL="58738" indent="-58738">
                  <a:buFont typeface="Arial" pitchFamily="34" charset="0"/>
                  <a:buChar char="•"/>
                </a:pPr>
                <a:r>
                  <a:rPr lang="en-US" sz="900" i="1" dirty="0" smtClean="0"/>
                  <a:t>SIOC</a:t>
                </a:r>
              </a:p>
              <a:p>
                <a:pPr marL="58738" indent="-58738">
                  <a:buFont typeface="Arial" pitchFamily="34" charset="0"/>
                  <a:buChar char="•"/>
                </a:pPr>
                <a:r>
                  <a:rPr lang="en-US" sz="900" i="1" dirty="0" smtClean="0"/>
                  <a:t>ActivityStreams</a:t>
                </a:r>
                <a:endParaRPr lang="en-US" sz="900" i="1" dirty="0"/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7814839" y="2190688"/>
                <a:ext cx="980237" cy="646331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lIns="27432" rIns="18288" rtlCol="0">
                <a:spAutoFit/>
              </a:bodyPr>
              <a:lstStyle/>
              <a:p>
                <a:r>
                  <a:rPr lang="en-US" sz="900" dirty="0" smtClean="0"/>
                  <a:t>Embedding</a:t>
                </a:r>
              </a:p>
              <a:p>
                <a:pPr marL="57150" indent="-57150">
                  <a:buFont typeface="Arial" pitchFamily="34" charset="0"/>
                  <a:buChar char="•"/>
                </a:pPr>
                <a:r>
                  <a:rPr lang="en-US" sz="900" i="1" dirty="0" err="1" smtClean="0"/>
                  <a:t>oEmbed</a:t>
                </a:r>
                <a:endParaRPr lang="en-US" sz="900" i="1" dirty="0" smtClean="0"/>
              </a:p>
              <a:p>
                <a:pPr marL="57150" indent="-57150">
                  <a:buFont typeface="Arial" pitchFamily="34" charset="0"/>
                  <a:buChar char="•"/>
                </a:pPr>
                <a:r>
                  <a:rPr lang="en-US" sz="900" i="1" dirty="0" smtClean="0"/>
                  <a:t>Embedded Experience</a:t>
                </a:r>
              </a:p>
            </p:txBody>
          </p:sp>
        </p:grpSp>
        <p:sp>
          <p:nvSpPr>
            <p:cNvPr id="120" name="TextBox 119"/>
            <p:cNvSpPr txBox="1"/>
            <p:nvPr/>
          </p:nvSpPr>
          <p:spPr>
            <a:xfrm>
              <a:off x="499469" y="187616"/>
              <a:ext cx="1453438" cy="26161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rgbClr val="FF0000"/>
              </a:solidFill>
            </a:ln>
          </p:spPr>
          <p:txBody>
            <a:bodyPr wrap="square" lIns="27432" rIns="18288" rtlCol="0">
              <a:spAutoFit/>
            </a:bodyPr>
            <a:lstStyle/>
            <a:p>
              <a:r>
                <a:rPr lang="en-US" sz="1100" b="1" dirty="0" smtClean="0">
                  <a:solidFill>
                    <a:schemeClr val="bg1"/>
                  </a:solidFill>
                </a:rPr>
                <a:t>Human interactions</a:t>
              </a:r>
              <a:endParaRPr lang="en-US" sz="1100" b="1" i="1" dirty="0">
                <a:solidFill>
                  <a:schemeClr val="bg1"/>
                </a:solidFill>
              </a:endParaRPr>
            </a:p>
          </p:txBody>
        </p:sp>
        <p:grpSp>
          <p:nvGrpSpPr>
            <p:cNvPr id="42" name="Group 138"/>
            <p:cNvGrpSpPr/>
            <p:nvPr/>
          </p:nvGrpSpPr>
          <p:grpSpPr>
            <a:xfrm>
              <a:off x="2727535" y="569070"/>
              <a:ext cx="1132114" cy="2218839"/>
              <a:chOff x="5229067" y="4174010"/>
              <a:chExt cx="1132114" cy="2218839"/>
            </a:xfrm>
          </p:grpSpPr>
          <p:sp>
            <p:nvSpPr>
              <p:cNvPr id="132" name="TextBox 131"/>
              <p:cNvSpPr txBox="1"/>
              <p:nvPr/>
            </p:nvSpPr>
            <p:spPr>
              <a:xfrm>
                <a:off x="5281016" y="5787069"/>
                <a:ext cx="980237" cy="230832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square" lIns="27432" rIns="18288" rtlCol="0">
                <a:spAutoFit/>
              </a:bodyPr>
              <a:lstStyle/>
              <a:p>
                <a:r>
                  <a:rPr lang="en-US" sz="900" dirty="0" smtClean="0">
                    <a:solidFill>
                      <a:srgbClr val="FF0000"/>
                    </a:solidFill>
                  </a:rPr>
                  <a:t>Group list(s)</a:t>
                </a:r>
              </a:p>
            </p:txBody>
          </p:sp>
          <p:sp>
            <p:nvSpPr>
              <p:cNvPr id="133" name="Rectangle 132"/>
              <p:cNvSpPr/>
              <p:nvPr/>
            </p:nvSpPr>
            <p:spPr>
              <a:xfrm>
                <a:off x="5229067" y="4174010"/>
                <a:ext cx="1132114" cy="2218839"/>
              </a:xfrm>
              <a:prstGeom prst="rect">
                <a:avLst/>
              </a:prstGeom>
              <a:noFill/>
              <a:ln w="12700">
                <a:solidFill>
                  <a:srgbClr val="FF0000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45720" tIns="9144" rtlCol="0" anchor="t"/>
              <a:lstStyle/>
              <a:p>
                <a:r>
                  <a:rPr lang="en-US" sz="1000" dirty="0" smtClean="0">
                    <a:solidFill>
                      <a:srgbClr val="FF0000"/>
                    </a:solidFill>
                  </a:rPr>
                  <a:t>Group Dynamics</a:t>
                </a:r>
              </a:p>
              <a:p>
                <a:r>
                  <a:rPr lang="en-US" sz="1000" dirty="0" smtClean="0">
                    <a:solidFill>
                      <a:srgbClr val="FF0000"/>
                    </a:solidFill>
                  </a:rPr>
                  <a:t>(e.g., Community, Team)</a:t>
                </a:r>
                <a:endParaRPr lang="en-US" sz="1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34" name="TextBox 133"/>
              <p:cNvSpPr txBox="1"/>
              <p:nvPr/>
            </p:nvSpPr>
            <p:spPr>
              <a:xfrm>
                <a:off x="5281016" y="5224141"/>
                <a:ext cx="980237" cy="230832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square" lIns="27432" rIns="18288" rtlCol="0">
                <a:spAutoFit/>
              </a:bodyPr>
              <a:lstStyle/>
              <a:p>
                <a:r>
                  <a:rPr lang="en-US" sz="900" dirty="0" smtClean="0">
                    <a:solidFill>
                      <a:srgbClr val="FF0000"/>
                    </a:solidFill>
                  </a:rPr>
                  <a:t>End / Close</a:t>
                </a:r>
                <a:endParaRPr lang="en-US" sz="900" i="1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35" name="TextBox 134"/>
              <p:cNvSpPr txBox="1"/>
              <p:nvPr/>
            </p:nvSpPr>
            <p:spPr>
              <a:xfrm>
                <a:off x="5281016" y="4665027"/>
                <a:ext cx="980237" cy="230832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square" lIns="27432" rIns="18288" rtlCol="0">
                <a:spAutoFit/>
              </a:bodyPr>
              <a:lstStyle/>
              <a:p>
                <a:r>
                  <a:rPr lang="en-US" sz="900" dirty="0" smtClean="0">
                    <a:solidFill>
                      <a:srgbClr val="FF0000"/>
                    </a:solidFill>
                  </a:rPr>
                  <a:t>Create</a:t>
                </a:r>
                <a:endParaRPr lang="en-US" sz="900" i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36" name="TextBox 135"/>
              <p:cNvSpPr txBox="1"/>
              <p:nvPr/>
            </p:nvSpPr>
            <p:spPr>
              <a:xfrm>
                <a:off x="5281016" y="5506256"/>
                <a:ext cx="980237" cy="230832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square" lIns="27432" rIns="18288" rtlCol="0">
                <a:spAutoFit/>
              </a:bodyPr>
              <a:lstStyle/>
              <a:p>
                <a:r>
                  <a:rPr lang="en-US" sz="900" dirty="0" smtClean="0">
                    <a:solidFill>
                      <a:srgbClr val="FF0000"/>
                    </a:solidFill>
                  </a:rPr>
                  <a:t>Membership list(s)</a:t>
                </a:r>
                <a:endParaRPr lang="en-US" sz="900" i="1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5281016" y="4952599"/>
                <a:ext cx="980237" cy="230832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square" lIns="27432" rIns="18288" rtlCol="0">
                <a:spAutoFit/>
              </a:bodyPr>
              <a:lstStyle/>
              <a:p>
                <a:r>
                  <a:rPr lang="en-US" sz="900" dirty="0" smtClean="0">
                    <a:solidFill>
                      <a:srgbClr val="FF0000"/>
                    </a:solidFill>
                  </a:rPr>
                  <a:t>Join / Un-join</a:t>
                </a:r>
                <a:endParaRPr lang="en-US" sz="900" i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38" name="TextBox 137"/>
              <p:cNvSpPr txBox="1"/>
              <p:nvPr/>
            </p:nvSpPr>
            <p:spPr>
              <a:xfrm>
                <a:off x="5281016" y="6066691"/>
                <a:ext cx="980237" cy="230832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square" lIns="27432" rIns="18288" rtlCol="0">
                <a:spAutoFit/>
              </a:bodyPr>
              <a:lstStyle/>
              <a:p>
                <a:r>
                  <a:rPr lang="en-US" sz="900" dirty="0" smtClean="0">
                    <a:solidFill>
                      <a:srgbClr val="FF0000"/>
                    </a:solidFill>
                  </a:rPr>
                  <a:t>Distribution list(s)</a:t>
                </a:r>
              </a:p>
            </p:txBody>
          </p:sp>
        </p:grpSp>
      </p:grpSp>
      <p:sp>
        <p:nvSpPr>
          <p:cNvPr id="163" name="Rectangle 162"/>
          <p:cNvSpPr/>
          <p:nvPr/>
        </p:nvSpPr>
        <p:spPr>
          <a:xfrm>
            <a:off x="76200" y="5143501"/>
            <a:ext cx="8315326" cy="1638300"/>
          </a:xfrm>
          <a:prstGeom prst="rect">
            <a:avLst/>
          </a:prstGeom>
          <a:noFill/>
          <a:ln w="12700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/>
          <a:lstStyle/>
          <a:p>
            <a:endParaRPr lang="en-US" sz="1000" dirty="0" smtClean="0">
              <a:solidFill>
                <a:schemeClr val="tx1"/>
              </a:solidFill>
            </a:endParaRPr>
          </a:p>
        </p:txBody>
      </p:sp>
      <p:sp>
        <p:nvSpPr>
          <p:cNvPr id="168" name="Rectangle 167"/>
          <p:cNvSpPr/>
          <p:nvPr/>
        </p:nvSpPr>
        <p:spPr>
          <a:xfrm>
            <a:off x="5934978" y="5962871"/>
            <a:ext cx="2382102" cy="771303"/>
          </a:xfrm>
          <a:prstGeom prst="rect">
            <a:avLst/>
          </a:prstGeom>
          <a:noFill/>
          <a:ln w="127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/>
          <a:lstStyle/>
          <a:p>
            <a:r>
              <a:rPr lang="en-US" sz="1000" dirty="0" smtClean="0">
                <a:solidFill>
                  <a:srgbClr val="FF0000"/>
                </a:solidFill>
              </a:rPr>
              <a:t>Content 'structures'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900" dirty="0" smtClean="0">
                <a:solidFill>
                  <a:srgbClr val="FF0000"/>
                </a:solidFill>
              </a:rPr>
              <a:t>Wiki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900" dirty="0" smtClean="0">
                <a:solidFill>
                  <a:srgbClr val="FF0000"/>
                </a:solidFill>
              </a:rPr>
              <a:t>Blog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900" dirty="0" smtClean="0">
                <a:solidFill>
                  <a:srgbClr val="FF0000"/>
                </a:solidFill>
              </a:rPr>
              <a:t>HTML+</a:t>
            </a:r>
          </a:p>
          <a:p>
            <a:pPr marL="58738" indent="-58738">
              <a:buFont typeface="Arial" pitchFamily="34" charset="0"/>
              <a:buChar char="•"/>
            </a:pPr>
            <a:r>
              <a:rPr lang="en-US" sz="900" dirty="0" smtClean="0">
                <a:solidFill>
                  <a:srgbClr val="FF0000"/>
                </a:solidFill>
              </a:rPr>
              <a:t>Microblog</a:t>
            </a:r>
          </a:p>
          <a:p>
            <a:endParaRPr lang="en-US" sz="1000" dirty="0" smtClean="0">
              <a:solidFill>
                <a:schemeClr val="tx1"/>
              </a:solidFill>
            </a:endParaRPr>
          </a:p>
        </p:txBody>
      </p:sp>
      <p:sp>
        <p:nvSpPr>
          <p:cNvPr id="169" name="Rectangle 168"/>
          <p:cNvSpPr/>
          <p:nvPr/>
        </p:nvSpPr>
        <p:spPr>
          <a:xfrm>
            <a:off x="2858946" y="3707432"/>
            <a:ext cx="1979754" cy="997918"/>
          </a:xfrm>
          <a:prstGeom prst="rect">
            <a:avLst/>
          </a:prstGeom>
          <a:noFill/>
          <a:ln w="12700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9144" rtlCol="0" anchor="t"/>
          <a:lstStyle/>
          <a:p>
            <a:pPr marL="55563" indent="-55563">
              <a:buFont typeface="Arial" pitchFamily="34" charset="0"/>
              <a:buChar char="•"/>
            </a:pPr>
            <a:r>
              <a:rPr lang="en-US" sz="1000" dirty="0" smtClean="0">
                <a:solidFill>
                  <a:srgbClr val="FF0000"/>
                </a:solidFill>
              </a:rPr>
              <a:t>Threading</a:t>
            </a:r>
          </a:p>
          <a:p>
            <a:pPr marL="55563" indent="-55563">
              <a:buFont typeface="Arial" pitchFamily="34" charset="0"/>
              <a:buChar char="•"/>
            </a:pPr>
            <a:r>
              <a:rPr lang="en-US" sz="1000" dirty="0" smtClean="0">
                <a:solidFill>
                  <a:srgbClr val="FF0000"/>
                </a:solidFill>
              </a:rPr>
              <a:t>Sorting (by 'likes', 'most recent',...)</a:t>
            </a:r>
          </a:p>
          <a:p>
            <a:pPr marL="55563" indent="-55563">
              <a:buFont typeface="Arial" pitchFamily="34" charset="0"/>
              <a:buChar char="•"/>
            </a:pPr>
            <a:r>
              <a:rPr lang="en-US" sz="1000" dirty="0" smtClean="0">
                <a:solidFill>
                  <a:srgbClr val="FF0000"/>
                </a:solidFill>
              </a:rPr>
              <a:t>Hyperlinks</a:t>
            </a:r>
          </a:p>
          <a:p>
            <a:pPr marL="55563" indent="-55563">
              <a:buFont typeface="Arial" pitchFamily="34" charset="0"/>
              <a:buChar char="•"/>
            </a:pPr>
            <a:r>
              <a:rPr lang="en-US" sz="1000" dirty="0" smtClean="0">
                <a:solidFill>
                  <a:srgbClr val="FF0000"/>
                </a:solidFill>
              </a:rPr>
              <a:t>Variable device display</a:t>
            </a:r>
          </a:p>
          <a:p>
            <a:pPr marL="55563" indent="-55563">
              <a:buFont typeface="Arial" pitchFamily="34" charset="0"/>
              <a:buChar char="•"/>
            </a:pPr>
            <a:r>
              <a:rPr lang="en-US" sz="1000" dirty="0" smtClean="0">
                <a:solidFill>
                  <a:srgbClr val="FF0000"/>
                </a:solidFill>
              </a:rPr>
              <a:t>Variable security settings</a:t>
            </a:r>
          </a:p>
          <a:p>
            <a:pPr marL="55563" indent="-55563">
              <a:buFont typeface="Arial" pitchFamily="34" charset="0"/>
              <a:buChar char="•"/>
            </a:pPr>
            <a:r>
              <a:rPr lang="en-US" sz="1000" dirty="0" smtClean="0">
                <a:solidFill>
                  <a:srgbClr val="FF0000"/>
                </a:solidFill>
              </a:rPr>
              <a:t>...</a:t>
            </a:r>
          </a:p>
        </p:txBody>
      </p:sp>
      <p:sp>
        <p:nvSpPr>
          <p:cNvPr id="170" name="TextBox 169"/>
          <p:cNvSpPr txBox="1"/>
          <p:nvPr/>
        </p:nvSpPr>
        <p:spPr>
          <a:xfrm>
            <a:off x="2860819" y="3409496"/>
            <a:ext cx="1453438" cy="26161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rgbClr val="FF0000"/>
            </a:solidFill>
          </a:ln>
        </p:spPr>
        <p:txBody>
          <a:bodyPr wrap="square" lIns="27432" rIns="18288" rtlCol="0">
            <a:spAutoFit/>
          </a:bodyPr>
          <a:lstStyle/>
          <a:p>
            <a:r>
              <a:rPr lang="en-US" sz="1100" b="1" dirty="0" smtClean="0">
                <a:solidFill>
                  <a:schemeClr val="bg1"/>
                </a:solidFill>
              </a:rPr>
              <a:t>Ubiquitous attributes</a:t>
            </a:r>
            <a:endParaRPr lang="en-US" sz="1100" b="1" i="1" dirty="0">
              <a:solidFill>
                <a:schemeClr val="bg1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5236270" y="4788960"/>
            <a:ext cx="2603785" cy="302327"/>
          </a:xfrm>
          <a:prstGeom prst="rect">
            <a:avLst/>
          </a:prstGeom>
          <a:noFill/>
        </p:spPr>
        <p:txBody>
          <a:bodyPr wrap="square" lIns="27432" rIns="27432" rtlCol="0">
            <a:spAutoFit/>
          </a:bodyPr>
          <a:lstStyle/>
          <a:p>
            <a:pPr>
              <a:lnSpc>
                <a:spcPts val="800"/>
              </a:lnSpc>
            </a:pPr>
            <a:r>
              <a:rPr lang="en-US" sz="900" i="1" dirty="0" smtClean="0"/>
              <a:t>*Note: inside corporate firewall one has  professional</a:t>
            </a:r>
          </a:p>
          <a:p>
            <a:pPr>
              <a:lnSpc>
                <a:spcPts val="800"/>
              </a:lnSpc>
            </a:pPr>
            <a:r>
              <a:rPr lang="en-US" sz="900" i="1" dirty="0" smtClean="0"/>
              <a:t>   profile, separate from one's personal profile.</a:t>
            </a:r>
            <a:endParaRPr lang="en-US" sz="9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374</Words>
  <Application>Microsoft Office PowerPoint</Application>
  <PresentationFormat>On-screen Show (4:3)</PresentationFormat>
  <Paragraphs>148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The Boeing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AXB1378</dc:creator>
  <cp:lastModifiedBy>AXB1378</cp:lastModifiedBy>
  <cp:revision>49</cp:revision>
  <dcterms:created xsi:type="dcterms:W3CDTF">2012-04-02T14:19:31Z</dcterms:created>
  <dcterms:modified xsi:type="dcterms:W3CDTF">2012-04-16T15:15:27Z</dcterms:modified>
</cp:coreProperties>
</file>