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4"/>
  </p:notesMasterIdLst>
  <p:sldIdLst>
    <p:sldId id="334" r:id="rId2"/>
    <p:sldId id="340" r:id="rId3"/>
    <p:sldId id="346" r:id="rId4"/>
    <p:sldId id="338" r:id="rId5"/>
    <p:sldId id="336" r:id="rId6"/>
    <p:sldId id="341" r:id="rId7"/>
    <p:sldId id="347" r:id="rId8"/>
    <p:sldId id="342" r:id="rId9"/>
    <p:sldId id="343" r:id="rId10"/>
    <p:sldId id="348" r:id="rId11"/>
    <p:sldId id="335" r:id="rId12"/>
    <p:sldId id="349" r:id="rId13"/>
  </p:sldIdLst>
  <p:sldSz cx="12204700" cy="6840538"/>
  <p:notesSz cx="6858000" cy="9947275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99FF"/>
    <a:srgbClr val="5B9BD5"/>
    <a:srgbClr val="99CCFF"/>
    <a:srgbClr val="4EB1E2"/>
    <a:srgbClr val="66FF33"/>
    <a:srgbClr val="FF0000"/>
    <a:srgbClr val="FFFF00"/>
    <a:srgbClr val="66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42" autoAdjust="0"/>
    <p:restoredTop sz="94660"/>
  </p:normalViewPr>
  <p:slideViewPr>
    <p:cSldViewPr>
      <p:cViewPr>
        <p:scale>
          <a:sx n="75" d="100"/>
          <a:sy n="75" d="100"/>
        </p:scale>
        <p:origin x="-876" y="-288"/>
      </p:cViewPr>
      <p:guideLst>
        <p:guide orient="horz" pos="2155"/>
        <p:guide pos="384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AC637CE-9E5B-4277-BD6A-4BD3E2DEC03B}" type="datetimeFigureOut">
              <a:rPr lang="pt-BR"/>
              <a:pPr>
                <a:defRPr/>
              </a:pPr>
              <a:t>07/09/2014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33388" y="1243013"/>
            <a:ext cx="5991225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C230BF-7B7A-428A-B694-CF3B7696170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1"/>
          <p:cNvSpPr>
            <a:spLocks noChangeArrowheads="1"/>
          </p:cNvSpPr>
          <p:nvPr userDrawn="1"/>
        </p:nvSpPr>
        <p:spPr bwMode="auto">
          <a:xfrm>
            <a:off x="0" y="755650"/>
            <a:ext cx="12204700" cy="6084888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 charset="0"/>
            </a:endParaRPr>
          </a:p>
        </p:txBody>
      </p:sp>
      <p:sp>
        <p:nvSpPr>
          <p:cNvPr id="3" name="Retângulo 9"/>
          <p:cNvSpPr/>
          <p:nvPr userDrawn="1"/>
        </p:nvSpPr>
        <p:spPr>
          <a:xfrm>
            <a:off x="0" y="0"/>
            <a:ext cx="12204700" cy="82708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8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839788" y="360363"/>
            <a:ext cx="1052512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839788" y="1820863"/>
            <a:ext cx="10525125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24" descr="feat_Banrisul-Credit-Card-More-Sci-Fi-for-less"/>
          <p:cNvPicPr>
            <a:picLocks noChangeAspect="1" noChangeArrowheads="1"/>
          </p:cNvPicPr>
          <p:nvPr/>
        </p:nvPicPr>
        <p:blipFill>
          <a:blip r:embed="rId2"/>
          <a:srcRect t="5766" b="9802"/>
          <a:stretch>
            <a:fillRect/>
          </a:stretch>
        </p:blipFill>
        <p:spPr bwMode="auto">
          <a:xfrm>
            <a:off x="-11113" y="-6350"/>
            <a:ext cx="12215813" cy="684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5597525" y="3960813"/>
            <a:ext cx="6337300" cy="2592387"/>
          </a:xfrm>
          <a:prstGeom prst="roundRect">
            <a:avLst>
              <a:gd name="adj" fmla="val 16667"/>
            </a:avLst>
          </a:prstGeom>
          <a:solidFill>
            <a:schemeClr val="accent1">
              <a:alpha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54000" tIns="28800" rIns="54000" bIns="28800" anchor="ctr"/>
          <a:lstStyle/>
          <a:p>
            <a:pPr algn="ctr"/>
            <a:r>
              <a:rPr lang="en-US" sz="4000" u="sng">
                <a:solidFill>
                  <a:schemeClr val="bg1"/>
                </a:solidFill>
              </a:rPr>
              <a:t>Beyond</a:t>
            </a:r>
            <a:r>
              <a:rPr lang="en-US" sz="4000">
                <a:solidFill>
                  <a:schemeClr val="bg1"/>
                </a:solidFill>
              </a:rPr>
              <a:t> </a:t>
            </a:r>
            <a:r>
              <a:rPr lang="en-US" sz="4000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Authentication</a:t>
            </a:r>
            <a:r>
              <a:rPr lang="en-US" sz="4000">
                <a:solidFill>
                  <a:schemeClr val="bg1"/>
                </a:solidFill>
              </a:rPr>
              <a:t/>
            </a:r>
            <a:br>
              <a:rPr lang="en-US" sz="4000">
                <a:solidFill>
                  <a:schemeClr val="bg1"/>
                </a:solidFill>
              </a:rPr>
            </a:br>
            <a:r>
              <a:rPr lang="en-US" sz="2000"/>
              <a:t>- </a:t>
            </a:r>
            <a:r>
              <a:rPr lang="en-US" sz="2000" i="1"/>
              <a:t>an e-banking and e-government perspective</a:t>
            </a:r>
            <a:r>
              <a:rPr lang="en-US" sz="2000"/>
              <a:t> -</a:t>
            </a:r>
          </a:p>
          <a:p>
            <a:pPr algn="ctr"/>
            <a:r>
              <a:rPr lang="en-US" sz="2800">
                <a:solidFill>
                  <a:schemeClr val="bg1"/>
                </a:solidFill>
              </a:rPr>
              <a:t>Sean Michael Wykes</a:t>
            </a:r>
          </a:p>
          <a:p>
            <a:pPr algn="ctr"/>
            <a:r>
              <a:rPr lang="en-US" sz="1800">
                <a:solidFill>
                  <a:schemeClr val="bg1"/>
                </a:solidFill>
              </a:rPr>
              <a:t>CTO - </a:t>
            </a:r>
            <a:r>
              <a:rPr lang="en-US" sz="1800" i="1"/>
              <a:t>Nascent Technology Consultants</a:t>
            </a:r>
            <a:r>
              <a:rPr lang="en-US" sz="2000" i="1"/>
              <a:t/>
            </a:r>
            <a:br>
              <a:rPr lang="en-US" sz="2000" i="1"/>
            </a:br>
            <a:r>
              <a:rPr lang="en-US" sz="1800">
                <a:latin typeface="Arial" charset="0"/>
              </a:rPr>
              <a:t>sean.wykes@nascent.com.br</a:t>
            </a:r>
          </a:p>
          <a:p>
            <a:pPr algn="ctr"/>
            <a:r>
              <a:rPr lang="en-US" sz="100"/>
              <a:t/>
            </a:r>
            <a:br>
              <a:rPr lang="en-US" sz="100"/>
            </a:br>
            <a:r>
              <a:rPr lang="en-US" sz="1800"/>
              <a:t>and representing </a:t>
            </a:r>
            <a:r>
              <a:rPr lang="en-US" sz="2000" i="1">
                <a:solidFill>
                  <a:schemeClr val="bg1"/>
                </a:solidFill>
              </a:rPr>
              <a:t>Banrisul S.A.</a:t>
            </a:r>
            <a:r>
              <a:rPr lang="en-US" sz="2000" i="1"/>
              <a:t> </a:t>
            </a:r>
            <a:br>
              <a:rPr lang="en-US" sz="2000" i="1"/>
            </a:br>
            <a:r>
              <a:rPr lang="pt-BR" sz="2000" i="1"/>
              <a:t>Banco do Estado do Rio Grande do Sul</a:t>
            </a:r>
            <a:endParaRPr lang="en-US" sz="1800"/>
          </a:p>
        </p:txBody>
      </p:sp>
      <p:pic>
        <p:nvPicPr>
          <p:cNvPr id="4099" name="Picture 7" descr="logo nascent_logo horizontal"/>
          <p:cNvPicPr>
            <a:picLocks noChangeAspect="1" noChangeArrowheads="1"/>
          </p:cNvPicPr>
          <p:nvPr/>
        </p:nvPicPr>
        <p:blipFill>
          <a:blip r:embed="rId3"/>
          <a:srcRect l="-4955" t="-13608" r="-4955" b="-13608"/>
          <a:stretch>
            <a:fillRect/>
          </a:stretch>
        </p:blipFill>
        <p:spPr bwMode="auto">
          <a:xfrm>
            <a:off x="161925" y="179388"/>
            <a:ext cx="2952750" cy="1244600"/>
          </a:xfrm>
          <a:prstGeom prst="rect">
            <a:avLst/>
          </a:prstGeom>
          <a:solidFill>
            <a:schemeClr val="accent1">
              <a:alpha val="74901"/>
            </a:schemeClr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3" name="Group 2"/>
          <p:cNvGrpSpPr>
            <a:grpSpLocks/>
          </p:cNvGrpSpPr>
          <p:nvPr/>
        </p:nvGrpSpPr>
        <p:grpSpPr bwMode="auto">
          <a:xfrm>
            <a:off x="161925" y="1008063"/>
            <a:ext cx="11880850" cy="5653087"/>
            <a:chOff x="102" y="635"/>
            <a:chExt cx="7484" cy="3561"/>
          </a:xfrm>
        </p:grpSpPr>
        <p:sp>
          <p:nvSpPr>
            <p:cNvPr id="13351" name="Rectangle 22"/>
            <p:cNvSpPr>
              <a:spLocks noChangeArrowheads="1"/>
            </p:cNvSpPr>
            <p:nvPr/>
          </p:nvSpPr>
          <p:spPr bwMode="auto">
            <a:xfrm>
              <a:off x="102" y="635"/>
              <a:ext cx="5216" cy="181"/>
            </a:xfrm>
            <a:prstGeom prst="rect">
              <a:avLst/>
            </a:prstGeom>
            <a:noFill/>
            <a:ln w="1905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Trusted Environment</a:t>
              </a:r>
            </a:p>
          </p:txBody>
        </p:sp>
        <p:sp>
          <p:nvSpPr>
            <p:cNvPr id="13352" name="Rectangle 22"/>
            <p:cNvSpPr>
              <a:spLocks noChangeArrowheads="1"/>
            </p:cNvSpPr>
            <p:nvPr/>
          </p:nvSpPr>
          <p:spPr bwMode="auto">
            <a:xfrm>
              <a:off x="5318" y="635"/>
              <a:ext cx="1293" cy="181"/>
            </a:xfrm>
            <a:prstGeom prst="rect">
              <a:avLst/>
            </a:prstGeom>
            <a:noFill/>
            <a:ln w="1905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Browser</a:t>
              </a:r>
            </a:p>
          </p:txBody>
        </p:sp>
        <p:sp>
          <p:nvSpPr>
            <p:cNvPr id="13353" name="Rectangle 22"/>
            <p:cNvSpPr>
              <a:spLocks noChangeArrowheads="1"/>
            </p:cNvSpPr>
            <p:nvPr/>
          </p:nvSpPr>
          <p:spPr bwMode="auto">
            <a:xfrm>
              <a:off x="6611" y="635"/>
              <a:ext cx="975" cy="181"/>
            </a:xfrm>
            <a:prstGeom prst="rect">
              <a:avLst/>
            </a:prstGeom>
            <a:noFill/>
            <a:ln w="1905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Server</a:t>
              </a:r>
            </a:p>
          </p:txBody>
        </p:sp>
        <p:grpSp>
          <p:nvGrpSpPr>
            <p:cNvPr id="13354" name="Group 6"/>
            <p:cNvGrpSpPr>
              <a:grpSpLocks/>
            </p:cNvGrpSpPr>
            <p:nvPr/>
          </p:nvGrpSpPr>
          <p:grpSpPr bwMode="auto">
            <a:xfrm>
              <a:off x="102" y="816"/>
              <a:ext cx="7484" cy="3380"/>
              <a:chOff x="102" y="884"/>
              <a:chExt cx="7484" cy="3312"/>
            </a:xfrm>
          </p:grpSpPr>
          <p:sp>
            <p:nvSpPr>
              <p:cNvPr id="13355" name="Rectangle 9"/>
              <p:cNvSpPr>
                <a:spLocks noChangeArrowheads="1"/>
              </p:cNvSpPr>
              <p:nvPr/>
            </p:nvSpPr>
            <p:spPr bwMode="auto">
              <a:xfrm>
                <a:off x="102" y="884"/>
                <a:ext cx="7484" cy="3311"/>
              </a:xfrm>
              <a:prstGeom prst="rect">
                <a:avLst/>
              </a:prstGeom>
              <a:solidFill>
                <a:schemeClr val="accent1">
                  <a:alpha val="74901"/>
                </a:schemeClr>
              </a:solidFill>
              <a:ln w="19050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3356" name="Line 8"/>
              <p:cNvSpPr>
                <a:spLocks noChangeShapeType="1"/>
              </p:cNvSpPr>
              <p:nvPr/>
            </p:nvSpPr>
            <p:spPr bwMode="auto">
              <a:xfrm flipV="1">
                <a:off x="5318" y="884"/>
                <a:ext cx="0" cy="331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7" name="Line 8"/>
              <p:cNvSpPr>
                <a:spLocks noChangeShapeType="1"/>
              </p:cNvSpPr>
              <p:nvPr/>
            </p:nvSpPr>
            <p:spPr bwMode="auto">
              <a:xfrm flipV="1">
                <a:off x="6611" y="884"/>
                <a:ext cx="0" cy="331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3314" name="AutoShape 28"/>
          <p:cNvSpPr>
            <a:spLocks noChangeArrowheads="1"/>
          </p:cNvSpPr>
          <p:nvPr/>
        </p:nvSpPr>
        <p:spPr bwMode="auto">
          <a:xfrm>
            <a:off x="3833813" y="1439863"/>
            <a:ext cx="4032250" cy="682625"/>
          </a:xfrm>
          <a:prstGeom prst="flowChartAlternateProcess">
            <a:avLst/>
          </a:prstGeom>
          <a:solidFill>
            <a:srgbClr val="008000">
              <a:alpha val="50195"/>
            </a:srgbClr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i="1">
                <a:solidFill>
                  <a:srgbClr val="FFFF00"/>
                </a:solidFill>
              </a:rPr>
              <a:t>TRUSTED UI</a:t>
            </a:r>
          </a:p>
        </p:txBody>
      </p:sp>
      <p:sp>
        <p:nvSpPr>
          <p:cNvPr id="13315" name="AutoShape 28"/>
          <p:cNvSpPr>
            <a:spLocks noChangeArrowheads="1"/>
          </p:cNvSpPr>
          <p:nvPr/>
        </p:nvSpPr>
        <p:spPr bwMode="auto">
          <a:xfrm>
            <a:off x="2249488" y="2447925"/>
            <a:ext cx="5653087" cy="720725"/>
          </a:xfrm>
          <a:prstGeom prst="flowChartAlternateProcess">
            <a:avLst/>
          </a:prstGeom>
          <a:solidFill>
            <a:srgbClr val="FFCC00">
              <a:alpha val="50195"/>
            </a:srgb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Cryptographic Security Services</a:t>
            </a:r>
          </a:p>
        </p:txBody>
      </p:sp>
      <p:sp>
        <p:nvSpPr>
          <p:cNvPr id="13316" name="AutoShape 37"/>
          <p:cNvSpPr>
            <a:spLocks noChangeArrowheads="1"/>
          </p:cNvSpPr>
          <p:nvPr/>
        </p:nvSpPr>
        <p:spPr bwMode="auto">
          <a:xfrm rot="-5400000">
            <a:off x="3419475" y="1566863"/>
            <a:ext cx="323850" cy="431800"/>
          </a:xfrm>
          <a:prstGeom prst="upDownArrow">
            <a:avLst>
              <a:gd name="adj1" fmla="val 50000"/>
              <a:gd name="adj2" fmla="val 26667"/>
            </a:avLst>
          </a:prstGeom>
          <a:gradFill rotWithShape="1">
            <a:gsLst>
              <a:gs pos="0">
                <a:srgbClr val="669900"/>
              </a:gs>
              <a:gs pos="50000">
                <a:srgbClr val="FFFF00"/>
              </a:gs>
              <a:gs pos="100000">
                <a:srgbClr val="669900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1800"/>
          </a:p>
        </p:txBody>
      </p:sp>
      <p:sp>
        <p:nvSpPr>
          <p:cNvPr id="13317" name="AutoShape 28"/>
          <p:cNvSpPr>
            <a:spLocks noChangeArrowheads="1"/>
          </p:cNvSpPr>
          <p:nvPr/>
        </p:nvSpPr>
        <p:spPr bwMode="auto">
          <a:xfrm>
            <a:off x="414338" y="1439863"/>
            <a:ext cx="2916237" cy="682625"/>
          </a:xfrm>
          <a:prstGeom prst="flowChartAlternateProcess">
            <a:avLst/>
          </a:prstGeom>
          <a:solidFill>
            <a:srgbClr val="008000">
              <a:alpha val="50195"/>
            </a:srgbClr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i="1">
                <a:solidFill>
                  <a:srgbClr val="FFFF00"/>
                </a:solidFill>
              </a:rPr>
              <a:t>Native Auth</a:t>
            </a:r>
          </a:p>
        </p:txBody>
      </p:sp>
      <p:sp>
        <p:nvSpPr>
          <p:cNvPr id="13318" name="AutoShape 37"/>
          <p:cNvSpPr>
            <a:spLocks noChangeArrowheads="1"/>
          </p:cNvSpPr>
          <p:nvPr/>
        </p:nvSpPr>
        <p:spPr bwMode="auto">
          <a:xfrm rot="-5400000">
            <a:off x="8046243" y="2485232"/>
            <a:ext cx="360363" cy="647700"/>
          </a:xfrm>
          <a:prstGeom prst="upDownArrow">
            <a:avLst>
              <a:gd name="adj1" fmla="val 50000"/>
              <a:gd name="adj2" fmla="val 35947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1800"/>
          </a:p>
        </p:txBody>
      </p:sp>
      <p:sp>
        <p:nvSpPr>
          <p:cNvPr id="13319" name="AutoShape 37"/>
          <p:cNvSpPr>
            <a:spLocks noChangeArrowheads="1"/>
          </p:cNvSpPr>
          <p:nvPr/>
        </p:nvSpPr>
        <p:spPr bwMode="auto">
          <a:xfrm>
            <a:off x="5670550" y="2160588"/>
            <a:ext cx="323850" cy="252412"/>
          </a:xfrm>
          <a:prstGeom prst="upDownArrow">
            <a:avLst>
              <a:gd name="adj1" fmla="val 50000"/>
              <a:gd name="adj2" fmla="val 20000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3320" name="AutoShape 21"/>
          <p:cNvSpPr>
            <a:spLocks noChangeArrowheads="1"/>
          </p:cNvSpPr>
          <p:nvPr/>
        </p:nvSpPr>
        <p:spPr bwMode="auto">
          <a:xfrm rot="5400000">
            <a:off x="-324643" y="3186906"/>
            <a:ext cx="3816350" cy="176371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20373 h 21600"/>
              <a:gd name="T20" fmla="*/ 18438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7915" y="0"/>
                </a:moveTo>
                <a:lnTo>
                  <a:pt x="14229" y="2429"/>
                </a:lnTo>
                <a:lnTo>
                  <a:pt x="17391" y="2429"/>
                </a:lnTo>
                <a:lnTo>
                  <a:pt x="17391" y="20373"/>
                </a:lnTo>
                <a:lnTo>
                  <a:pt x="0" y="20373"/>
                </a:lnTo>
                <a:lnTo>
                  <a:pt x="0" y="21600"/>
                </a:lnTo>
                <a:lnTo>
                  <a:pt x="18438" y="21600"/>
                </a:lnTo>
                <a:lnTo>
                  <a:pt x="18438" y="2429"/>
                </a:lnTo>
                <a:lnTo>
                  <a:pt x="21600" y="2429"/>
                </a:lnTo>
                <a:close/>
              </a:path>
            </a:pathLst>
          </a:custGeom>
          <a:gradFill rotWithShape="1">
            <a:gsLst>
              <a:gs pos="0">
                <a:srgbClr val="669900"/>
              </a:gs>
              <a:gs pos="50000">
                <a:srgbClr val="FFFF00"/>
              </a:gs>
              <a:gs pos="100000">
                <a:srgbClr val="669900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13321" name="AutoShape 37"/>
          <p:cNvSpPr>
            <a:spLocks noChangeArrowheads="1"/>
          </p:cNvSpPr>
          <p:nvPr/>
        </p:nvSpPr>
        <p:spPr bwMode="auto">
          <a:xfrm>
            <a:off x="4949825" y="3168650"/>
            <a:ext cx="287338" cy="323850"/>
          </a:xfrm>
          <a:prstGeom prst="upDownArrow">
            <a:avLst>
              <a:gd name="adj1" fmla="val 50000"/>
              <a:gd name="adj2" fmla="val 22541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grpSp>
        <p:nvGrpSpPr>
          <p:cNvPr id="13322" name="Group 37"/>
          <p:cNvGrpSpPr>
            <a:grpSpLocks/>
          </p:cNvGrpSpPr>
          <p:nvPr/>
        </p:nvGrpSpPr>
        <p:grpSpPr bwMode="auto">
          <a:xfrm>
            <a:off x="2214563" y="3529013"/>
            <a:ext cx="5761037" cy="3130550"/>
            <a:chOff x="238" y="930"/>
            <a:chExt cx="4786" cy="3266"/>
          </a:xfrm>
        </p:grpSpPr>
        <p:sp>
          <p:nvSpPr>
            <p:cNvPr id="13336" name="AutoShape 28"/>
            <p:cNvSpPr>
              <a:spLocks noChangeArrowheads="1"/>
            </p:cNvSpPr>
            <p:nvPr/>
          </p:nvSpPr>
          <p:spPr bwMode="auto">
            <a:xfrm>
              <a:off x="238" y="930"/>
              <a:ext cx="4756" cy="376"/>
            </a:xfrm>
            <a:prstGeom prst="flowChartAlternateProcess">
              <a:avLst/>
            </a:prstGeom>
            <a:solidFill>
              <a:schemeClr val="hlink">
                <a:alpha val="50195"/>
              </a:schemeClr>
            </a:solidFill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i="1">
                  <a:solidFill>
                    <a:srgbClr val="FFFF00"/>
                  </a:solidFill>
                </a:rPr>
                <a:t>Web-Crypto API</a:t>
              </a:r>
              <a:endParaRPr lang="en-US" sz="2000">
                <a:solidFill>
                  <a:srgbClr val="FFFF00"/>
                </a:solidFill>
              </a:endParaRPr>
            </a:p>
          </p:txBody>
        </p:sp>
        <p:sp>
          <p:nvSpPr>
            <p:cNvPr id="13337" name="Line 39"/>
            <p:cNvSpPr>
              <a:spLocks noChangeShapeType="1"/>
            </p:cNvSpPr>
            <p:nvPr/>
          </p:nvSpPr>
          <p:spPr bwMode="auto">
            <a:xfrm>
              <a:off x="238" y="1304"/>
              <a:ext cx="33" cy="28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8" name="Line 40"/>
            <p:cNvSpPr>
              <a:spLocks noChangeShapeType="1"/>
            </p:cNvSpPr>
            <p:nvPr/>
          </p:nvSpPr>
          <p:spPr bwMode="auto">
            <a:xfrm>
              <a:off x="4994" y="1304"/>
              <a:ext cx="30" cy="28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339" name="Group 41"/>
            <p:cNvGrpSpPr>
              <a:grpSpLocks/>
            </p:cNvGrpSpPr>
            <p:nvPr/>
          </p:nvGrpSpPr>
          <p:grpSpPr bwMode="auto">
            <a:xfrm>
              <a:off x="487" y="1633"/>
              <a:ext cx="4307" cy="2521"/>
              <a:chOff x="487" y="1451"/>
              <a:chExt cx="4307" cy="2703"/>
            </a:xfrm>
          </p:grpSpPr>
          <p:sp>
            <p:nvSpPr>
              <p:cNvPr id="13341" name="Rectangle 42"/>
              <p:cNvSpPr>
                <a:spLocks noChangeArrowheads="1"/>
              </p:cNvSpPr>
              <p:nvPr/>
            </p:nvSpPr>
            <p:spPr bwMode="auto">
              <a:xfrm>
                <a:off x="487" y="1451"/>
                <a:ext cx="4307" cy="2703"/>
              </a:xfrm>
              <a:prstGeom prst="rect">
                <a:avLst/>
              </a:prstGeom>
              <a:solidFill>
                <a:schemeClr val="accent1"/>
              </a:solidFill>
              <a:ln w="31750">
                <a:solidFill>
                  <a:srgbClr val="FFFF00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3342" name="AutoShape 28"/>
              <p:cNvSpPr>
                <a:spLocks noChangeArrowheads="1"/>
              </p:cNvSpPr>
              <p:nvPr/>
            </p:nvSpPr>
            <p:spPr bwMode="auto">
              <a:xfrm>
                <a:off x="1833" y="2765"/>
                <a:ext cx="2811" cy="452"/>
              </a:xfrm>
              <a:prstGeom prst="flowChartAlternateProcess">
                <a:avLst/>
              </a:prstGeom>
              <a:solidFill>
                <a:srgbClr val="00CCFF">
                  <a:alpha val="50195"/>
                </a:srgbClr>
              </a:solidFill>
              <a:ln w="19050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>
                    <a:solidFill>
                      <a:srgbClr val="FFFF00"/>
                    </a:solidFill>
                  </a:rPr>
                  <a:t>Cryptographic Primitives</a:t>
                </a:r>
              </a:p>
            </p:txBody>
          </p:sp>
          <p:sp>
            <p:nvSpPr>
              <p:cNvPr id="13343" name="AutoShape 28"/>
              <p:cNvSpPr>
                <a:spLocks noChangeArrowheads="1"/>
              </p:cNvSpPr>
              <p:nvPr/>
            </p:nvSpPr>
            <p:spPr bwMode="auto">
              <a:xfrm>
                <a:off x="996" y="3553"/>
                <a:ext cx="3678" cy="488"/>
              </a:xfrm>
              <a:prstGeom prst="flowChartAlternateProcess">
                <a:avLst/>
              </a:prstGeom>
              <a:solidFill>
                <a:srgbClr val="0000FF">
                  <a:alpha val="50195"/>
                </a:srgbClr>
              </a:solidFill>
              <a:ln w="1905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 i="1">
                    <a:solidFill>
                      <a:srgbClr val="FFFF00"/>
                    </a:solidFill>
                  </a:rPr>
                  <a:t>Protected Key Storage</a:t>
                </a:r>
              </a:p>
            </p:txBody>
          </p:sp>
          <p:sp>
            <p:nvSpPr>
              <p:cNvPr id="13344" name="AutoShape 28"/>
              <p:cNvSpPr>
                <a:spLocks noChangeArrowheads="1"/>
              </p:cNvSpPr>
              <p:nvPr/>
            </p:nvSpPr>
            <p:spPr bwMode="auto">
              <a:xfrm>
                <a:off x="1025" y="1901"/>
                <a:ext cx="3619" cy="527"/>
              </a:xfrm>
              <a:prstGeom prst="flowChartAlternateProcess">
                <a:avLst/>
              </a:prstGeom>
              <a:solidFill>
                <a:srgbClr val="00CCFF">
                  <a:alpha val="50195"/>
                </a:srgbClr>
              </a:solidFill>
              <a:ln w="19050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>
                    <a:solidFill>
                      <a:srgbClr val="FFFF00"/>
                    </a:solidFill>
                  </a:rPr>
                  <a:t>Cryptographic Services</a:t>
                </a:r>
              </a:p>
            </p:txBody>
          </p:sp>
          <p:sp>
            <p:nvSpPr>
              <p:cNvPr id="13345" name="AutoShape 35"/>
              <p:cNvSpPr>
                <a:spLocks noChangeArrowheads="1"/>
              </p:cNvSpPr>
              <p:nvPr/>
            </p:nvSpPr>
            <p:spPr bwMode="auto">
              <a:xfrm>
                <a:off x="3118" y="3239"/>
                <a:ext cx="240" cy="299"/>
              </a:xfrm>
              <a:prstGeom prst="upDownArrow">
                <a:avLst>
                  <a:gd name="adj1" fmla="val 50000"/>
                  <a:gd name="adj2" fmla="val 24917"/>
                </a:avLst>
              </a:prstGeom>
              <a:gradFill rotWithShape="1">
                <a:gsLst>
                  <a:gs pos="0">
                    <a:srgbClr val="99CCFF"/>
                  </a:gs>
                  <a:gs pos="100000">
                    <a:schemeClr val="accent1"/>
                  </a:gs>
                </a:gsLst>
                <a:lin ang="5400000" scaled="1"/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3346" name="AutoShape 35"/>
              <p:cNvSpPr>
                <a:spLocks noChangeArrowheads="1"/>
              </p:cNvSpPr>
              <p:nvPr/>
            </p:nvSpPr>
            <p:spPr bwMode="auto">
              <a:xfrm>
                <a:off x="3119" y="2464"/>
                <a:ext cx="240" cy="265"/>
              </a:xfrm>
              <a:prstGeom prst="upDownArrow">
                <a:avLst>
                  <a:gd name="adj1" fmla="val 50000"/>
                  <a:gd name="adj2" fmla="val 22083"/>
                </a:avLst>
              </a:prstGeom>
              <a:gradFill rotWithShape="1">
                <a:gsLst>
                  <a:gs pos="0">
                    <a:srgbClr val="99CCFF"/>
                  </a:gs>
                  <a:gs pos="100000">
                    <a:schemeClr val="accent1"/>
                  </a:gs>
                </a:gsLst>
                <a:lin ang="5400000" scaled="1"/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3347" name="AutoShape 35"/>
              <p:cNvSpPr>
                <a:spLocks noChangeArrowheads="1"/>
              </p:cNvSpPr>
              <p:nvPr/>
            </p:nvSpPr>
            <p:spPr bwMode="auto">
              <a:xfrm>
                <a:off x="1145" y="2472"/>
                <a:ext cx="240" cy="1043"/>
              </a:xfrm>
              <a:prstGeom prst="upDownArrow">
                <a:avLst>
                  <a:gd name="adj1" fmla="val 49454"/>
                  <a:gd name="adj2" fmla="val 45671"/>
                </a:avLst>
              </a:prstGeom>
              <a:gradFill rotWithShape="1">
                <a:gsLst>
                  <a:gs pos="0">
                    <a:srgbClr val="99CCFF"/>
                  </a:gs>
                  <a:gs pos="100000">
                    <a:schemeClr val="accent1"/>
                  </a:gs>
                </a:gsLst>
                <a:lin ang="5400000" scaled="1"/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3348" name="Rectangle 22"/>
              <p:cNvSpPr>
                <a:spLocks noChangeArrowheads="1"/>
              </p:cNvSpPr>
              <p:nvPr/>
            </p:nvSpPr>
            <p:spPr bwMode="auto">
              <a:xfrm>
                <a:off x="487" y="1451"/>
                <a:ext cx="4307" cy="300"/>
              </a:xfrm>
              <a:prstGeom prst="rect">
                <a:avLst/>
              </a:prstGeom>
              <a:solidFill>
                <a:srgbClr val="CC99FF">
                  <a:alpha val="39999"/>
                </a:srgbClr>
              </a:solidFill>
              <a:ln w="19050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 i="1">
                    <a:solidFill>
                      <a:srgbClr val="FFFF00"/>
                    </a:solidFill>
                  </a:rPr>
                  <a:t>Cryptographic Token (hard/soft)</a:t>
                </a:r>
              </a:p>
            </p:txBody>
          </p:sp>
          <p:sp>
            <p:nvSpPr>
              <p:cNvPr id="13349" name="AutoShape 28"/>
              <p:cNvSpPr>
                <a:spLocks noChangeArrowheads="1"/>
              </p:cNvSpPr>
              <p:nvPr/>
            </p:nvSpPr>
            <p:spPr bwMode="auto">
              <a:xfrm rot="5400000">
                <a:off x="-379" y="2839"/>
                <a:ext cx="2154" cy="240"/>
              </a:xfrm>
              <a:prstGeom prst="flowChartAlternateProcess">
                <a:avLst/>
              </a:prstGeom>
              <a:solidFill>
                <a:srgbClr val="99CC00">
                  <a:alpha val="50195"/>
                </a:srgbClr>
              </a:solidFill>
              <a:ln w="1905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>
                    <a:solidFill>
                      <a:srgbClr val="FFFF00"/>
                    </a:solidFill>
                  </a:rPr>
                  <a:t>Authentication</a:t>
                </a:r>
              </a:p>
            </p:txBody>
          </p:sp>
          <p:sp>
            <p:nvSpPr>
              <p:cNvPr id="13350" name="AutoShape 35"/>
              <p:cNvSpPr>
                <a:spLocks noChangeArrowheads="1"/>
              </p:cNvSpPr>
              <p:nvPr/>
            </p:nvSpPr>
            <p:spPr bwMode="auto">
              <a:xfrm rot="5400000">
                <a:off x="779" y="3700"/>
                <a:ext cx="256" cy="204"/>
              </a:xfrm>
              <a:prstGeom prst="upDownArrow">
                <a:avLst>
                  <a:gd name="adj1" fmla="val 50000"/>
                  <a:gd name="adj2" fmla="val 20000"/>
                </a:avLst>
              </a:prstGeom>
              <a:gradFill rotWithShape="1">
                <a:gsLst>
                  <a:gs pos="0">
                    <a:srgbClr val="669900"/>
                  </a:gs>
                  <a:gs pos="50000">
                    <a:srgbClr val="FFFF00"/>
                  </a:gs>
                  <a:gs pos="100000">
                    <a:srgbClr val="669900"/>
                  </a:gs>
                </a:gsLst>
                <a:lin ang="5400000" scaled="1"/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sz="1800"/>
              </a:p>
            </p:txBody>
          </p:sp>
        </p:grpSp>
        <p:sp>
          <p:nvSpPr>
            <p:cNvPr id="13340" name="AutoShape 52"/>
            <p:cNvSpPr>
              <a:spLocks noChangeArrowheads="1"/>
            </p:cNvSpPr>
            <p:nvPr/>
          </p:nvSpPr>
          <p:spPr bwMode="auto">
            <a:xfrm>
              <a:off x="714" y="1225"/>
              <a:ext cx="1134" cy="476"/>
            </a:xfrm>
            <a:prstGeom prst="upDownArrowCallout">
              <a:avLst>
                <a:gd name="adj1" fmla="val 59559"/>
                <a:gd name="adj2" fmla="val 59559"/>
                <a:gd name="adj3" fmla="val 12500"/>
                <a:gd name="adj4" fmla="val 50000"/>
              </a:avLst>
            </a:prstGeom>
            <a:solidFill>
              <a:schemeClr val="accent2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i="1">
                  <a:solidFill>
                    <a:srgbClr val="FFFF00"/>
                  </a:solidFill>
                </a:rPr>
                <a:t>Crypto Driver</a:t>
              </a:r>
            </a:p>
          </p:txBody>
        </p:sp>
      </p:grpSp>
      <p:sp>
        <p:nvSpPr>
          <p:cNvPr id="13323" name="Title 2"/>
          <p:cNvSpPr txBox="1">
            <a:spLocks/>
          </p:cNvSpPr>
          <p:nvPr/>
        </p:nvSpPr>
        <p:spPr bwMode="auto">
          <a:xfrm>
            <a:off x="557213" y="0"/>
            <a:ext cx="11647487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0000"/>
              </a:lnSpc>
            </a:pPr>
            <a:r>
              <a:rPr lang="en-US" sz="4000" b="1">
                <a:solidFill>
                  <a:schemeClr val="hlink"/>
                </a:solidFill>
                <a:latin typeface="Calibri" pitchFamily="34" charset="0"/>
              </a:rPr>
              <a:t>New Architecture: Web-Crypto with Secure Services</a:t>
            </a:r>
          </a:p>
        </p:txBody>
      </p:sp>
      <p:sp>
        <p:nvSpPr>
          <p:cNvPr id="13324" name="AutoShape 28"/>
          <p:cNvSpPr>
            <a:spLocks noChangeArrowheads="1"/>
          </p:cNvSpPr>
          <p:nvPr/>
        </p:nvSpPr>
        <p:spPr bwMode="auto">
          <a:xfrm>
            <a:off x="10674350" y="2052638"/>
            <a:ext cx="1260475" cy="504825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rgbClr val="FFFF00"/>
                </a:solidFill>
              </a:rPr>
              <a:t>Web</a:t>
            </a:r>
            <a:br>
              <a:rPr lang="en-US" sz="1400">
                <a:solidFill>
                  <a:srgbClr val="FFFF00"/>
                </a:solidFill>
              </a:rPr>
            </a:br>
            <a:r>
              <a:rPr lang="en-US" sz="1400" i="1">
                <a:solidFill>
                  <a:srgbClr val="FFFF00"/>
                </a:solidFill>
              </a:rPr>
              <a:t>Services</a:t>
            </a:r>
          </a:p>
        </p:txBody>
      </p:sp>
      <p:sp>
        <p:nvSpPr>
          <p:cNvPr id="13325" name="AutoShape 38"/>
          <p:cNvSpPr>
            <a:spLocks noChangeArrowheads="1"/>
          </p:cNvSpPr>
          <p:nvPr/>
        </p:nvSpPr>
        <p:spPr bwMode="auto">
          <a:xfrm rot="-5400000">
            <a:off x="10386219" y="2159794"/>
            <a:ext cx="252412" cy="323850"/>
          </a:xfrm>
          <a:prstGeom prst="upDownArrow">
            <a:avLst>
              <a:gd name="adj1" fmla="val 50000"/>
              <a:gd name="adj2" fmla="val 25660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1800"/>
          </a:p>
        </p:txBody>
      </p:sp>
      <p:sp>
        <p:nvSpPr>
          <p:cNvPr id="13326" name="AutoShape 28"/>
          <p:cNvSpPr>
            <a:spLocks noChangeArrowheads="1"/>
          </p:cNvSpPr>
          <p:nvPr/>
        </p:nvSpPr>
        <p:spPr bwMode="auto">
          <a:xfrm>
            <a:off x="8550275" y="1511300"/>
            <a:ext cx="1835150" cy="4033838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Web-App</a:t>
            </a:r>
          </a:p>
          <a:p>
            <a:pPr algn="ctr"/>
            <a:r>
              <a:rPr lang="en-US">
                <a:solidFill>
                  <a:srgbClr val="FFFF00"/>
                </a:solidFill>
              </a:rPr>
              <a:t>(HTML,JS,CSS)</a:t>
            </a:r>
          </a:p>
        </p:txBody>
      </p:sp>
      <p:sp>
        <p:nvSpPr>
          <p:cNvPr id="14409" name="AutoShape 73"/>
          <p:cNvSpPr>
            <a:spLocks noChangeArrowheads="1"/>
          </p:cNvSpPr>
          <p:nvPr/>
        </p:nvSpPr>
        <p:spPr bwMode="auto">
          <a:xfrm flipV="1">
            <a:off x="306388" y="3671888"/>
            <a:ext cx="4932362" cy="1008062"/>
          </a:xfrm>
          <a:prstGeom prst="wedgeRoundRectCallout">
            <a:avLst>
              <a:gd name="adj1" fmla="val 18843"/>
              <a:gd name="adj2" fmla="val 102440"/>
              <a:gd name="adj3" fmla="val 16667"/>
            </a:avLst>
          </a:prstGeom>
          <a:solidFill>
            <a:schemeClr val="folHlink">
              <a:alpha val="89803"/>
            </a:schemeClr>
          </a:solidFill>
          <a:ln w="31750" algn="ctr">
            <a:solidFill>
              <a:srgbClr val="FFFF99"/>
            </a:solidFill>
            <a:prstDash val="dash"/>
            <a:miter lim="800000"/>
            <a:headEnd/>
            <a:tailEnd/>
          </a:ln>
        </p:spPr>
        <p:txBody>
          <a:bodyPr rot="10800000"/>
          <a:lstStyle/>
          <a:p>
            <a:r>
              <a:rPr lang="en-US" sz="1800" i="1" u="sng">
                <a:solidFill>
                  <a:srgbClr val="FFFF00"/>
                </a:solidFill>
              </a:rPr>
              <a:t>Programmable security-related </a:t>
            </a:r>
            <a:r>
              <a:rPr lang="en-US" sz="1800"/>
              <a:t>functions such as FIDO client, document and transaction signatures.</a:t>
            </a:r>
          </a:p>
        </p:txBody>
      </p:sp>
      <p:grpSp>
        <p:nvGrpSpPr>
          <p:cNvPr id="14422" name="Group 86"/>
          <p:cNvGrpSpPr>
            <a:grpSpLocks/>
          </p:cNvGrpSpPr>
          <p:nvPr/>
        </p:nvGrpSpPr>
        <p:grpSpPr bwMode="auto">
          <a:xfrm>
            <a:off x="2070100" y="1331913"/>
            <a:ext cx="6084888" cy="1979612"/>
            <a:chOff x="1304" y="839"/>
            <a:chExt cx="3833" cy="1247"/>
          </a:xfrm>
        </p:grpSpPr>
        <p:sp>
          <p:nvSpPr>
            <p:cNvPr id="13330" name="Line 77"/>
            <p:cNvSpPr>
              <a:spLocks noChangeShapeType="1"/>
            </p:cNvSpPr>
            <p:nvPr/>
          </p:nvSpPr>
          <p:spPr bwMode="auto">
            <a:xfrm flipH="1">
              <a:off x="1304" y="2086"/>
              <a:ext cx="3833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Line 78"/>
            <p:cNvSpPr>
              <a:spLocks noChangeShapeType="1"/>
            </p:cNvSpPr>
            <p:nvPr/>
          </p:nvSpPr>
          <p:spPr bwMode="auto">
            <a:xfrm flipV="1">
              <a:off x="1304" y="1451"/>
              <a:ext cx="0" cy="63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Line 80"/>
            <p:cNvSpPr>
              <a:spLocks noChangeShapeType="1"/>
            </p:cNvSpPr>
            <p:nvPr/>
          </p:nvSpPr>
          <p:spPr bwMode="auto">
            <a:xfrm>
              <a:off x="1304" y="1451"/>
              <a:ext cx="952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3" name="Line 81"/>
            <p:cNvSpPr>
              <a:spLocks noChangeShapeType="1"/>
            </p:cNvSpPr>
            <p:nvPr/>
          </p:nvSpPr>
          <p:spPr bwMode="auto">
            <a:xfrm flipV="1">
              <a:off x="2256" y="839"/>
              <a:ext cx="0" cy="61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4" name="Line 82"/>
            <p:cNvSpPr>
              <a:spLocks noChangeShapeType="1"/>
            </p:cNvSpPr>
            <p:nvPr/>
          </p:nvSpPr>
          <p:spPr bwMode="auto">
            <a:xfrm>
              <a:off x="2256" y="839"/>
              <a:ext cx="2881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5" name="Line 84"/>
            <p:cNvSpPr>
              <a:spLocks noChangeShapeType="1"/>
            </p:cNvSpPr>
            <p:nvPr/>
          </p:nvSpPr>
          <p:spPr bwMode="auto">
            <a:xfrm flipV="1">
              <a:off x="5137" y="839"/>
              <a:ext cx="0" cy="124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423" name="AutoShape 87"/>
          <p:cNvSpPr>
            <a:spLocks noChangeArrowheads="1"/>
          </p:cNvSpPr>
          <p:nvPr/>
        </p:nvSpPr>
        <p:spPr bwMode="auto">
          <a:xfrm flipV="1">
            <a:off x="6823075" y="3671888"/>
            <a:ext cx="4211638" cy="755650"/>
          </a:xfrm>
          <a:prstGeom prst="wedgeRoundRectCallout">
            <a:avLst>
              <a:gd name="adj1" fmla="val -37602"/>
              <a:gd name="adj2" fmla="val 99157"/>
              <a:gd name="adj3" fmla="val 16667"/>
            </a:avLst>
          </a:prstGeom>
          <a:solidFill>
            <a:schemeClr val="folHlink">
              <a:alpha val="89803"/>
            </a:schemeClr>
          </a:solidFill>
          <a:ln w="31750" algn="ctr">
            <a:solidFill>
              <a:srgbClr val="FFFF99"/>
            </a:solidFill>
            <a:prstDash val="dash"/>
            <a:miter lim="800000"/>
            <a:headEnd/>
            <a:tailEnd/>
          </a:ln>
        </p:spPr>
        <p:txBody>
          <a:bodyPr rot="10800000"/>
          <a:lstStyle/>
          <a:p>
            <a:r>
              <a:rPr lang="en-US" sz="2000" i="1" u="sng">
                <a:solidFill>
                  <a:srgbClr val="FF0000"/>
                </a:solidFill>
              </a:rPr>
              <a:t>Security-fence,</a:t>
            </a:r>
            <a:r>
              <a:rPr lang="en-US" sz="1800" i="1" u="sng">
                <a:solidFill>
                  <a:srgbClr val="FFFF00"/>
                </a:solidFill>
              </a:rPr>
              <a:t> </a:t>
            </a:r>
            <a:r>
              <a:rPr lang="en-US" sz="1800" i="1" u="sng">
                <a:solidFill>
                  <a:schemeClr val="bg1"/>
                </a:solidFill>
              </a:rPr>
              <a:t>isolated from normal browser execution</a:t>
            </a:r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09" grpId="0" animBg="1"/>
      <p:bldP spid="144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AutoShape 28"/>
          <p:cNvSpPr>
            <a:spLocks noChangeArrowheads="1"/>
          </p:cNvSpPr>
          <p:nvPr/>
        </p:nvSpPr>
        <p:spPr bwMode="auto">
          <a:xfrm>
            <a:off x="341313" y="936625"/>
            <a:ext cx="11557000" cy="5435600"/>
          </a:xfrm>
          <a:prstGeom prst="flowChartAlternateProcess">
            <a:avLst/>
          </a:prstGeom>
          <a:noFill/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en-US" sz="2400">
                <a:solidFill>
                  <a:schemeClr val="bg1"/>
                </a:solidFill>
              </a:rPr>
              <a:t>Combine best ideas from:</a:t>
            </a:r>
            <a:r>
              <a:rPr lang="en-US" sz="2400"/>
              <a:t> </a:t>
            </a:r>
            <a:endParaRPr lang="en-US" b="1" i="1">
              <a:solidFill>
                <a:schemeClr val="bg1"/>
              </a:solidFill>
            </a:endParaRPr>
          </a:p>
        </p:txBody>
      </p:sp>
      <p:sp>
        <p:nvSpPr>
          <p:cNvPr id="14338" name="Title 2"/>
          <p:cNvSpPr txBox="1">
            <a:spLocks/>
          </p:cNvSpPr>
          <p:nvPr/>
        </p:nvSpPr>
        <p:spPr bwMode="auto">
          <a:xfrm>
            <a:off x="557213" y="0"/>
            <a:ext cx="11647487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0000"/>
              </a:lnSpc>
            </a:pPr>
            <a:r>
              <a:rPr lang="en-US" sz="4400" b="1">
                <a:solidFill>
                  <a:schemeClr val="hlink"/>
                </a:solidFill>
                <a:latin typeface="Calibri" pitchFamily="34" charset="0"/>
              </a:rPr>
              <a:t>How? Initial implementation idea …</a:t>
            </a:r>
            <a:endParaRPr lang="en-US" sz="4400">
              <a:solidFill>
                <a:schemeClr val="hlink"/>
              </a:solidFill>
              <a:latin typeface="Calibri" pitchFamily="34" charset="0"/>
            </a:endParaRPr>
          </a:p>
        </p:txBody>
      </p:sp>
      <p:sp>
        <p:nvSpPr>
          <p:cNvPr id="14339" name="AutoShape 28"/>
          <p:cNvSpPr>
            <a:spLocks noChangeArrowheads="1"/>
          </p:cNvSpPr>
          <p:nvPr/>
        </p:nvSpPr>
        <p:spPr bwMode="auto">
          <a:xfrm>
            <a:off x="630238" y="1655763"/>
            <a:ext cx="2951162" cy="1439862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en-US" sz="1800" b="1" i="1">
                <a:solidFill>
                  <a:srgbClr val="FFFF00"/>
                </a:solidFill>
              </a:rPr>
              <a:t>WebWorker</a:t>
            </a:r>
            <a:r>
              <a:rPr lang="en-US" b="1" i="1">
                <a:solidFill>
                  <a:srgbClr val="FFFF00"/>
                </a:solidFill>
              </a:rPr>
              <a:t/>
            </a:r>
            <a:br>
              <a:rPr lang="en-US" b="1" i="1">
                <a:solidFill>
                  <a:srgbClr val="FFFF00"/>
                </a:solidFill>
              </a:rPr>
            </a:br>
            <a:endParaRPr lang="en-US" b="1" i="1">
              <a:solidFill>
                <a:srgbClr val="FFFF00"/>
              </a:solidFill>
            </a:endParaRPr>
          </a:p>
          <a:p>
            <a:r>
              <a:rPr lang="en-US" sz="1400">
                <a:solidFill>
                  <a:srgbClr val="FFFF00"/>
                </a:solidFill>
              </a:rPr>
              <a:t>Isolated execution context with</a:t>
            </a:r>
          </a:p>
          <a:p>
            <a:r>
              <a:rPr lang="en-US" sz="1400">
                <a:solidFill>
                  <a:srgbClr val="FFFF00"/>
                </a:solidFill>
              </a:rPr>
              <a:t>Message Passing</a:t>
            </a:r>
          </a:p>
        </p:txBody>
      </p:sp>
      <p:sp>
        <p:nvSpPr>
          <p:cNvPr id="14340" name="AutoShape 28"/>
          <p:cNvSpPr>
            <a:spLocks noChangeArrowheads="1"/>
          </p:cNvSpPr>
          <p:nvPr/>
        </p:nvSpPr>
        <p:spPr bwMode="auto">
          <a:xfrm>
            <a:off x="4592638" y="1655763"/>
            <a:ext cx="2951162" cy="1439862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en-US" sz="1800" b="1" i="1">
                <a:solidFill>
                  <a:srgbClr val="FFFF00"/>
                </a:solidFill>
              </a:rPr>
              <a:t>&lt;FRAME/&gt;</a:t>
            </a:r>
          </a:p>
          <a:p>
            <a:endParaRPr lang="en-US" sz="1400">
              <a:solidFill>
                <a:srgbClr val="FFFF00"/>
              </a:solidFill>
            </a:endParaRPr>
          </a:p>
          <a:p>
            <a:r>
              <a:rPr lang="en-US" sz="1400">
                <a:solidFill>
                  <a:srgbClr val="FFFF00"/>
                </a:solidFill>
              </a:rPr>
              <a:t>Isolated visual context and </a:t>
            </a:r>
          </a:p>
          <a:p>
            <a:r>
              <a:rPr lang="en-US" sz="1400">
                <a:solidFill>
                  <a:srgbClr val="FFFF00"/>
                </a:solidFill>
              </a:rPr>
              <a:t>separate DOM</a:t>
            </a:r>
          </a:p>
          <a:p>
            <a:endParaRPr lang="en-US" sz="1800" b="1" i="1">
              <a:solidFill>
                <a:srgbClr val="FFFF00"/>
              </a:solidFill>
            </a:endParaRPr>
          </a:p>
        </p:txBody>
      </p:sp>
      <p:sp>
        <p:nvSpPr>
          <p:cNvPr id="14341" name="AutoShape 28"/>
          <p:cNvSpPr>
            <a:spLocks noChangeArrowheads="1"/>
          </p:cNvSpPr>
          <p:nvPr/>
        </p:nvSpPr>
        <p:spPr bwMode="auto">
          <a:xfrm>
            <a:off x="8551863" y="1654175"/>
            <a:ext cx="2951162" cy="1439863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en-US" sz="1800" b="1" i="1">
                <a:solidFill>
                  <a:srgbClr val="FFFF00"/>
                </a:solidFill>
              </a:rPr>
              <a:t>Signed JAR</a:t>
            </a:r>
          </a:p>
          <a:p>
            <a:endParaRPr lang="en-US" sz="1400">
              <a:solidFill>
                <a:srgbClr val="FFFF00"/>
              </a:solidFill>
            </a:endParaRPr>
          </a:p>
          <a:p>
            <a:r>
              <a:rPr lang="en-US" sz="1400">
                <a:solidFill>
                  <a:srgbClr val="FFFF00"/>
                </a:solidFill>
              </a:rPr>
              <a:t>Signed Manifest contains</a:t>
            </a:r>
          </a:p>
          <a:p>
            <a:r>
              <a:rPr lang="en-US" sz="1400">
                <a:solidFill>
                  <a:srgbClr val="FFFF00"/>
                </a:solidFill>
              </a:rPr>
              <a:t>hash of all HTML/CSS/JS used</a:t>
            </a:r>
            <a:br>
              <a:rPr lang="en-US" sz="1400">
                <a:solidFill>
                  <a:srgbClr val="FFFF00"/>
                </a:solidFill>
              </a:rPr>
            </a:br>
            <a:r>
              <a:rPr lang="en-US" sz="1400">
                <a:solidFill>
                  <a:srgbClr val="FFFF00"/>
                </a:solidFill>
              </a:rPr>
              <a:t>for “Trusted Execution” </a:t>
            </a:r>
            <a:endParaRPr lang="en-US" b="1" i="1">
              <a:solidFill>
                <a:srgbClr val="FFFF00"/>
              </a:solidFill>
            </a:endParaRPr>
          </a:p>
        </p:txBody>
      </p:sp>
      <p:sp>
        <p:nvSpPr>
          <p:cNvPr id="14342" name="AutoShape 13"/>
          <p:cNvSpPr>
            <a:spLocks/>
          </p:cNvSpPr>
          <p:nvPr/>
        </p:nvSpPr>
        <p:spPr bwMode="auto">
          <a:xfrm rot="-5400000">
            <a:off x="5869781" y="-2070893"/>
            <a:ext cx="395287" cy="10801350"/>
          </a:xfrm>
          <a:prstGeom prst="leftBrace">
            <a:avLst>
              <a:gd name="adj1" fmla="val 2277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AutoShape 28"/>
          <p:cNvSpPr>
            <a:spLocks noChangeArrowheads="1"/>
          </p:cNvSpPr>
          <p:nvPr/>
        </p:nvSpPr>
        <p:spPr bwMode="auto">
          <a:xfrm>
            <a:off x="5059363" y="3600450"/>
            <a:ext cx="2016125" cy="684213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i="1">
                <a:solidFill>
                  <a:srgbClr val="66FF33"/>
                </a:solidFill>
              </a:rPr>
              <a:t>MIX AND SHAKE</a:t>
            </a:r>
          </a:p>
        </p:txBody>
      </p:sp>
      <p:sp>
        <p:nvSpPr>
          <p:cNvPr id="14344" name="AutoShape 28"/>
          <p:cNvSpPr>
            <a:spLocks noChangeArrowheads="1"/>
          </p:cNvSpPr>
          <p:nvPr/>
        </p:nvSpPr>
        <p:spPr bwMode="auto">
          <a:xfrm>
            <a:off x="3763963" y="1979613"/>
            <a:ext cx="647700" cy="719137"/>
          </a:xfrm>
          <a:prstGeom prst="flowChartAlternateProcess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/>
          <a:lstStyle/>
          <a:p>
            <a:r>
              <a:rPr lang="en-US" sz="3600" b="1" i="1">
                <a:solidFill>
                  <a:srgbClr val="FFFF00"/>
                </a:solidFill>
              </a:rPr>
              <a:t>+</a:t>
            </a:r>
          </a:p>
        </p:txBody>
      </p:sp>
      <p:sp>
        <p:nvSpPr>
          <p:cNvPr id="14345" name="AutoShape 28"/>
          <p:cNvSpPr>
            <a:spLocks noChangeArrowheads="1"/>
          </p:cNvSpPr>
          <p:nvPr/>
        </p:nvSpPr>
        <p:spPr bwMode="auto">
          <a:xfrm>
            <a:off x="7759700" y="1979613"/>
            <a:ext cx="647700" cy="719137"/>
          </a:xfrm>
          <a:prstGeom prst="flowChartAlternateProcess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/>
          <a:lstStyle/>
          <a:p>
            <a:r>
              <a:rPr lang="en-US" sz="3600" b="1" i="1">
                <a:solidFill>
                  <a:srgbClr val="FFFF00"/>
                </a:solidFill>
              </a:rPr>
              <a:t>+</a:t>
            </a:r>
          </a:p>
        </p:txBody>
      </p:sp>
      <p:sp>
        <p:nvSpPr>
          <p:cNvPr id="14346" name="AutoShape 28"/>
          <p:cNvSpPr>
            <a:spLocks noChangeArrowheads="1"/>
          </p:cNvSpPr>
          <p:nvPr/>
        </p:nvSpPr>
        <p:spPr bwMode="auto">
          <a:xfrm>
            <a:off x="3151188" y="4932363"/>
            <a:ext cx="5795962" cy="1079500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New Tag</a:t>
            </a:r>
          </a:p>
          <a:p>
            <a:pPr algn="ctr"/>
            <a:endParaRPr lang="en-US">
              <a:solidFill>
                <a:schemeClr val="bg1"/>
              </a:solidFill>
            </a:endParaRPr>
          </a:p>
          <a:p>
            <a:pPr algn="ctr"/>
            <a:r>
              <a:rPr lang="en-US" sz="2800">
                <a:solidFill>
                  <a:schemeClr val="bg1"/>
                </a:solidFill>
              </a:rPr>
              <a:t> </a:t>
            </a:r>
            <a:r>
              <a:rPr lang="en-US" sz="2400" b="1" i="1">
                <a:solidFill>
                  <a:srgbClr val="66FF33"/>
                </a:solidFill>
              </a:rPr>
              <a:t>&lt;trusted /&gt;</a:t>
            </a:r>
          </a:p>
        </p:txBody>
      </p:sp>
      <p:sp>
        <p:nvSpPr>
          <p:cNvPr id="14347" name="AutoShape 13"/>
          <p:cNvSpPr>
            <a:spLocks noChangeArrowheads="1"/>
          </p:cNvSpPr>
          <p:nvPr/>
        </p:nvSpPr>
        <p:spPr bwMode="auto">
          <a:xfrm rot="5400000">
            <a:off x="5761831" y="4301332"/>
            <a:ext cx="576263" cy="539750"/>
          </a:xfrm>
          <a:prstGeom prst="notchedRightArrow">
            <a:avLst>
              <a:gd name="adj1" fmla="val 50000"/>
              <a:gd name="adj2" fmla="val 26691"/>
            </a:avLst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4" descr="feat_Banrisul-Credit-Card-More-Sci-Fi-for-less"/>
          <p:cNvPicPr>
            <a:picLocks noChangeAspect="1" noChangeArrowheads="1"/>
          </p:cNvPicPr>
          <p:nvPr/>
        </p:nvPicPr>
        <p:blipFill>
          <a:blip r:embed="rId2"/>
          <a:srcRect t="5766" b="9802"/>
          <a:stretch>
            <a:fillRect/>
          </a:stretch>
        </p:blipFill>
        <p:spPr bwMode="auto">
          <a:xfrm>
            <a:off x="-11113" y="-6350"/>
            <a:ext cx="12215813" cy="684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AutoShape 5"/>
          <p:cNvSpPr>
            <a:spLocks noChangeArrowheads="1"/>
          </p:cNvSpPr>
          <p:nvPr/>
        </p:nvSpPr>
        <p:spPr bwMode="auto">
          <a:xfrm>
            <a:off x="5597525" y="4176713"/>
            <a:ext cx="6337300" cy="2376487"/>
          </a:xfrm>
          <a:prstGeom prst="roundRect">
            <a:avLst>
              <a:gd name="adj" fmla="val 16667"/>
            </a:avLst>
          </a:prstGeom>
          <a:solidFill>
            <a:schemeClr val="accent1">
              <a:alpha val="74901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4000" tIns="28800" rIns="54000" bIns="28800" anchor="ctr"/>
          <a:lstStyle/>
          <a:p>
            <a:pPr algn="ctr"/>
            <a:r>
              <a:rPr lang="en-US" sz="4000" u="sng">
                <a:solidFill>
                  <a:schemeClr val="bg1"/>
                </a:solidFill>
              </a:rPr>
              <a:t>THANK YOU</a:t>
            </a:r>
            <a:r>
              <a:rPr lang="en-US" sz="4000">
                <a:solidFill>
                  <a:schemeClr val="bg1"/>
                </a:solidFill>
              </a:rPr>
              <a:t/>
            </a:r>
            <a:br>
              <a:rPr lang="en-US" sz="4000">
                <a:solidFill>
                  <a:schemeClr val="bg1"/>
                </a:solidFill>
              </a:rPr>
            </a:br>
            <a:endParaRPr lang="en-US" sz="2000"/>
          </a:p>
          <a:p>
            <a:pPr algn="ctr"/>
            <a:r>
              <a:rPr lang="en-US" sz="2000">
                <a:solidFill>
                  <a:schemeClr val="bg1"/>
                </a:solidFill>
              </a:rPr>
              <a:t>Sean Michael Wykes</a:t>
            </a:r>
          </a:p>
          <a:p>
            <a:pPr algn="ctr"/>
            <a:endParaRPr lang="en-US" sz="2000" i="1"/>
          </a:p>
          <a:p>
            <a:pPr algn="ctr"/>
            <a:r>
              <a:rPr lang="en-US" sz="1800">
                <a:latin typeface="Arial" charset="0"/>
              </a:rPr>
              <a:t>sean.wykes@nascent.com.br</a:t>
            </a:r>
          </a:p>
          <a:p>
            <a:pPr algn="ctr"/>
            <a:r>
              <a:rPr lang="en-US" sz="900"/>
              <a:t/>
            </a:r>
            <a:br>
              <a:rPr lang="en-US" sz="900"/>
            </a:br>
            <a:endParaRPr lang="en-US" sz="1800"/>
          </a:p>
        </p:txBody>
      </p:sp>
      <p:pic>
        <p:nvPicPr>
          <p:cNvPr id="15363" name="Picture 7" descr="logo nascent_logo horizontal"/>
          <p:cNvPicPr>
            <a:picLocks noChangeAspect="1" noChangeArrowheads="1"/>
          </p:cNvPicPr>
          <p:nvPr/>
        </p:nvPicPr>
        <p:blipFill>
          <a:blip r:embed="rId3"/>
          <a:srcRect l="-4955" t="-13608" r="-4955" b="-13608"/>
          <a:stretch>
            <a:fillRect/>
          </a:stretch>
        </p:blipFill>
        <p:spPr bwMode="auto">
          <a:xfrm>
            <a:off x="161925" y="179388"/>
            <a:ext cx="2952750" cy="1244600"/>
          </a:xfrm>
          <a:prstGeom prst="rect">
            <a:avLst/>
          </a:prstGeom>
          <a:solidFill>
            <a:schemeClr val="accent1">
              <a:alpha val="74901"/>
            </a:schemeClr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Group 48"/>
          <p:cNvGrpSpPr>
            <a:grpSpLocks/>
          </p:cNvGrpSpPr>
          <p:nvPr/>
        </p:nvGrpSpPr>
        <p:grpSpPr bwMode="auto">
          <a:xfrm>
            <a:off x="161925" y="1008063"/>
            <a:ext cx="11880850" cy="5653087"/>
            <a:chOff x="102" y="635"/>
            <a:chExt cx="7484" cy="3561"/>
          </a:xfrm>
        </p:grpSpPr>
        <p:sp>
          <p:nvSpPr>
            <p:cNvPr id="5143" name="Rectangle 22"/>
            <p:cNvSpPr>
              <a:spLocks noChangeArrowheads="1"/>
            </p:cNvSpPr>
            <p:nvPr/>
          </p:nvSpPr>
          <p:spPr bwMode="auto">
            <a:xfrm>
              <a:off x="102" y="635"/>
              <a:ext cx="5216" cy="181"/>
            </a:xfrm>
            <a:prstGeom prst="rect">
              <a:avLst/>
            </a:prstGeom>
            <a:noFill/>
            <a:ln w="1905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Trusted Environment</a:t>
              </a:r>
            </a:p>
          </p:txBody>
        </p:sp>
        <p:sp>
          <p:nvSpPr>
            <p:cNvPr id="5144" name="Rectangle 22"/>
            <p:cNvSpPr>
              <a:spLocks noChangeArrowheads="1"/>
            </p:cNvSpPr>
            <p:nvPr/>
          </p:nvSpPr>
          <p:spPr bwMode="auto">
            <a:xfrm>
              <a:off x="5318" y="635"/>
              <a:ext cx="1293" cy="181"/>
            </a:xfrm>
            <a:prstGeom prst="rect">
              <a:avLst/>
            </a:prstGeom>
            <a:noFill/>
            <a:ln w="1905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Browser</a:t>
              </a:r>
            </a:p>
          </p:txBody>
        </p:sp>
        <p:sp>
          <p:nvSpPr>
            <p:cNvPr id="5145" name="Rectangle 22"/>
            <p:cNvSpPr>
              <a:spLocks noChangeArrowheads="1"/>
            </p:cNvSpPr>
            <p:nvPr/>
          </p:nvSpPr>
          <p:spPr bwMode="auto">
            <a:xfrm>
              <a:off x="6611" y="635"/>
              <a:ext cx="975" cy="181"/>
            </a:xfrm>
            <a:prstGeom prst="rect">
              <a:avLst/>
            </a:prstGeom>
            <a:noFill/>
            <a:ln w="1905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Server</a:t>
              </a:r>
            </a:p>
          </p:txBody>
        </p:sp>
        <p:grpSp>
          <p:nvGrpSpPr>
            <p:cNvPr id="5146" name="Group 47"/>
            <p:cNvGrpSpPr>
              <a:grpSpLocks/>
            </p:cNvGrpSpPr>
            <p:nvPr/>
          </p:nvGrpSpPr>
          <p:grpSpPr bwMode="auto">
            <a:xfrm>
              <a:off x="102" y="816"/>
              <a:ext cx="7484" cy="3380"/>
              <a:chOff x="102" y="884"/>
              <a:chExt cx="7484" cy="3312"/>
            </a:xfrm>
          </p:grpSpPr>
          <p:sp>
            <p:nvSpPr>
              <p:cNvPr id="5147" name="Rectangle 9"/>
              <p:cNvSpPr>
                <a:spLocks noChangeArrowheads="1"/>
              </p:cNvSpPr>
              <p:nvPr/>
            </p:nvSpPr>
            <p:spPr bwMode="auto">
              <a:xfrm>
                <a:off x="102" y="884"/>
                <a:ext cx="7484" cy="3311"/>
              </a:xfrm>
              <a:prstGeom prst="rect">
                <a:avLst/>
              </a:prstGeom>
              <a:solidFill>
                <a:schemeClr val="accent1">
                  <a:alpha val="74901"/>
                </a:schemeClr>
              </a:solidFill>
              <a:ln w="19050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5148" name="Line 8"/>
              <p:cNvSpPr>
                <a:spLocks noChangeShapeType="1"/>
              </p:cNvSpPr>
              <p:nvPr/>
            </p:nvSpPr>
            <p:spPr bwMode="auto">
              <a:xfrm flipV="1">
                <a:off x="5318" y="884"/>
                <a:ext cx="0" cy="331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9" name="Line 8"/>
              <p:cNvSpPr>
                <a:spLocks noChangeShapeType="1"/>
              </p:cNvSpPr>
              <p:nvPr/>
            </p:nvSpPr>
            <p:spPr bwMode="auto">
              <a:xfrm flipV="1">
                <a:off x="6611" y="884"/>
                <a:ext cx="0" cy="331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22" name="Title 2"/>
          <p:cNvSpPr txBox="1">
            <a:spLocks/>
          </p:cNvSpPr>
          <p:nvPr/>
        </p:nvSpPr>
        <p:spPr bwMode="auto">
          <a:xfrm>
            <a:off x="557213" y="0"/>
            <a:ext cx="11647487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0000"/>
              </a:lnSpc>
            </a:pPr>
            <a:r>
              <a:rPr lang="en-US" sz="4000" b="1">
                <a:solidFill>
                  <a:schemeClr val="hlink"/>
                </a:solidFill>
                <a:latin typeface="Calibri" pitchFamily="34" charset="0"/>
              </a:rPr>
              <a:t>Base Architecture: Web-Crypto with HW Token</a:t>
            </a:r>
          </a:p>
        </p:txBody>
      </p:sp>
      <p:sp>
        <p:nvSpPr>
          <p:cNvPr id="5123" name="AutoShape 37"/>
          <p:cNvSpPr>
            <a:spLocks noChangeArrowheads="1"/>
          </p:cNvSpPr>
          <p:nvPr/>
        </p:nvSpPr>
        <p:spPr bwMode="auto">
          <a:xfrm rot="-5400000">
            <a:off x="8047038" y="1512888"/>
            <a:ext cx="360362" cy="576262"/>
          </a:xfrm>
          <a:prstGeom prst="upDownArrow">
            <a:avLst>
              <a:gd name="adj1" fmla="val 50000"/>
              <a:gd name="adj2" fmla="val 31982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1800"/>
          </a:p>
        </p:txBody>
      </p:sp>
      <p:sp>
        <p:nvSpPr>
          <p:cNvPr id="5124" name="AutoShape 28"/>
          <p:cNvSpPr>
            <a:spLocks noChangeAspect="1" noChangeArrowheads="1"/>
          </p:cNvSpPr>
          <p:nvPr/>
        </p:nvSpPr>
        <p:spPr bwMode="auto">
          <a:xfrm>
            <a:off x="377825" y="1476375"/>
            <a:ext cx="7502525" cy="473075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i="1">
                <a:solidFill>
                  <a:srgbClr val="FFFF00"/>
                </a:solidFill>
              </a:rPr>
              <a:t>Web-Crypto API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5125" name="Line 65"/>
          <p:cNvSpPr>
            <a:spLocks noChangeAspect="1" noChangeShapeType="1"/>
          </p:cNvSpPr>
          <p:nvPr/>
        </p:nvSpPr>
        <p:spPr bwMode="auto">
          <a:xfrm>
            <a:off x="377825" y="1946275"/>
            <a:ext cx="52388" cy="3633788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Line 66"/>
          <p:cNvSpPr>
            <a:spLocks noChangeAspect="1" noChangeShapeType="1"/>
          </p:cNvSpPr>
          <p:nvPr/>
        </p:nvSpPr>
        <p:spPr bwMode="auto">
          <a:xfrm>
            <a:off x="7880350" y="1946275"/>
            <a:ext cx="47625" cy="3633788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1331" name="Group 67"/>
          <p:cNvGrpSpPr>
            <a:grpSpLocks noChangeAspect="1"/>
          </p:cNvGrpSpPr>
          <p:nvPr/>
        </p:nvGrpSpPr>
        <p:grpSpPr bwMode="auto">
          <a:xfrm>
            <a:off x="773113" y="2366963"/>
            <a:ext cx="6794500" cy="3168650"/>
            <a:chOff x="487" y="1451"/>
            <a:chExt cx="4307" cy="2703"/>
          </a:xfrm>
        </p:grpSpPr>
        <p:sp>
          <p:nvSpPr>
            <p:cNvPr id="5133" name="Rectangle 68"/>
            <p:cNvSpPr>
              <a:spLocks noChangeAspect="1" noChangeArrowheads="1"/>
            </p:cNvSpPr>
            <p:nvPr/>
          </p:nvSpPr>
          <p:spPr bwMode="auto">
            <a:xfrm>
              <a:off x="487" y="1451"/>
              <a:ext cx="4307" cy="2703"/>
            </a:xfrm>
            <a:prstGeom prst="rect">
              <a:avLst/>
            </a:prstGeom>
            <a:solidFill>
              <a:schemeClr val="accent1"/>
            </a:solidFill>
            <a:ln w="31750">
              <a:solidFill>
                <a:srgbClr val="FFFF00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5134" name="AutoShape 28"/>
            <p:cNvSpPr>
              <a:spLocks noChangeAspect="1" noChangeArrowheads="1"/>
            </p:cNvSpPr>
            <p:nvPr/>
          </p:nvSpPr>
          <p:spPr bwMode="auto">
            <a:xfrm>
              <a:off x="1833" y="2765"/>
              <a:ext cx="2811" cy="452"/>
            </a:xfrm>
            <a:prstGeom prst="flowChartAlternateProcess">
              <a:avLst/>
            </a:prstGeom>
            <a:solidFill>
              <a:srgbClr val="00CCFF">
                <a:alpha val="50195"/>
              </a:srgbClr>
            </a:solidFill>
            <a:ln w="1905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FFFF00"/>
                  </a:solidFill>
                </a:rPr>
                <a:t>Cryptographic Primitives</a:t>
              </a:r>
            </a:p>
          </p:txBody>
        </p:sp>
        <p:sp>
          <p:nvSpPr>
            <p:cNvPr id="5135" name="AutoShape 28"/>
            <p:cNvSpPr>
              <a:spLocks noChangeAspect="1" noChangeArrowheads="1"/>
            </p:cNvSpPr>
            <p:nvPr/>
          </p:nvSpPr>
          <p:spPr bwMode="auto">
            <a:xfrm>
              <a:off x="996" y="3553"/>
              <a:ext cx="3678" cy="488"/>
            </a:xfrm>
            <a:prstGeom prst="flowChartAlternateProcess">
              <a:avLst/>
            </a:prstGeom>
            <a:solidFill>
              <a:srgbClr val="0000FF">
                <a:alpha val="50195"/>
              </a:srgbClr>
            </a:solidFill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i="1">
                  <a:solidFill>
                    <a:srgbClr val="FFFF00"/>
                  </a:solidFill>
                </a:rPr>
                <a:t>Protected Key Storage</a:t>
              </a:r>
            </a:p>
          </p:txBody>
        </p:sp>
        <p:sp>
          <p:nvSpPr>
            <p:cNvPr id="5136" name="AutoShape 28"/>
            <p:cNvSpPr>
              <a:spLocks noChangeAspect="1" noChangeArrowheads="1"/>
            </p:cNvSpPr>
            <p:nvPr/>
          </p:nvSpPr>
          <p:spPr bwMode="auto">
            <a:xfrm>
              <a:off x="1025" y="1901"/>
              <a:ext cx="3619" cy="527"/>
            </a:xfrm>
            <a:prstGeom prst="flowChartAlternateProcess">
              <a:avLst/>
            </a:prstGeom>
            <a:solidFill>
              <a:srgbClr val="00CCFF">
                <a:alpha val="50195"/>
              </a:srgbClr>
            </a:solidFill>
            <a:ln w="1905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rgbClr val="FFFF00"/>
                  </a:solidFill>
                </a:rPr>
                <a:t>Cryptographic Services</a:t>
              </a:r>
            </a:p>
          </p:txBody>
        </p:sp>
        <p:sp>
          <p:nvSpPr>
            <p:cNvPr id="5137" name="AutoShape 35"/>
            <p:cNvSpPr>
              <a:spLocks noChangeAspect="1" noChangeArrowheads="1"/>
            </p:cNvSpPr>
            <p:nvPr/>
          </p:nvSpPr>
          <p:spPr bwMode="auto">
            <a:xfrm>
              <a:off x="3118" y="3239"/>
              <a:ext cx="240" cy="299"/>
            </a:xfrm>
            <a:prstGeom prst="upDownArrow">
              <a:avLst>
                <a:gd name="adj1" fmla="val 50000"/>
                <a:gd name="adj2" fmla="val 24917"/>
              </a:avLst>
            </a:prstGeom>
            <a:gradFill rotWithShape="1">
              <a:gsLst>
                <a:gs pos="0">
                  <a:srgbClr val="99CCFF"/>
                </a:gs>
                <a:gs pos="100000">
                  <a:schemeClr val="accent1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138" name="AutoShape 35"/>
            <p:cNvSpPr>
              <a:spLocks noChangeAspect="1" noChangeArrowheads="1"/>
            </p:cNvSpPr>
            <p:nvPr/>
          </p:nvSpPr>
          <p:spPr bwMode="auto">
            <a:xfrm>
              <a:off x="3119" y="2464"/>
              <a:ext cx="240" cy="265"/>
            </a:xfrm>
            <a:prstGeom prst="upDownArrow">
              <a:avLst>
                <a:gd name="adj1" fmla="val 50000"/>
                <a:gd name="adj2" fmla="val 22083"/>
              </a:avLst>
            </a:prstGeom>
            <a:gradFill rotWithShape="1">
              <a:gsLst>
                <a:gs pos="0">
                  <a:srgbClr val="99CCFF"/>
                </a:gs>
                <a:gs pos="100000">
                  <a:schemeClr val="accent1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139" name="AutoShape 35"/>
            <p:cNvSpPr>
              <a:spLocks noChangeAspect="1" noChangeArrowheads="1"/>
            </p:cNvSpPr>
            <p:nvPr/>
          </p:nvSpPr>
          <p:spPr bwMode="auto">
            <a:xfrm>
              <a:off x="1145" y="2472"/>
              <a:ext cx="240" cy="1043"/>
            </a:xfrm>
            <a:prstGeom prst="upDownArrow">
              <a:avLst>
                <a:gd name="adj1" fmla="val 49454"/>
                <a:gd name="adj2" fmla="val 45671"/>
              </a:avLst>
            </a:prstGeom>
            <a:gradFill rotWithShape="1">
              <a:gsLst>
                <a:gs pos="0">
                  <a:srgbClr val="99CCFF"/>
                </a:gs>
                <a:gs pos="100000">
                  <a:schemeClr val="accent1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140" name="Rectangle 22"/>
            <p:cNvSpPr>
              <a:spLocks noChangeAspect="1" noChangeArrowheads="1"/>
            </p:cNvSpPr>
            <p:nvPr/>
          </p:nvSpPr>
          <p:spPr bwMode="auto">
            <a:xfrm>
              <a:off x="487" y="1451"/>
              <a:ext cx="4307" cy="300"/>
            </a:xfrm>
            <a:prstGeom prst="rect">
              <a:avLst/>
            </a:prstGeom>
            <a:solidFill>
              <a:srgbClr val="CC99FF">
                <a:alpha val="39999"/>
              </a:srgbClr>
            </a:solidFill>
            <a:ln w="19050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i="1">
                  <a:solidFill>
                    <a:srgbClr val="FFFF00"/>
                  </a:solidFill>
                </a:rPr>
                <a:t>Cryptographic Token (hard/soft)</a:t>
              </a:r>
            </a:p>
          </p:txBody>
        </p:sp>
        <p:sp>
          <p:nvSpPr>
            <p:cNvPr id="5141" name="AutoShape 28"/>
            <p:cNvSpPr>
              <a:spLocks noChangeAspect="1" noChangeArrowheads="1"/>
            </p:cNvSpPr>
            <p:nvPr/>
          </p:nvSpPr>
          <p:spPr bwMode="auto">
            <a:xfrm rot="5400000">
              <a:off x="-379" y="2839"/>
              <a:ext cx="2154" cy="240"/>
            </a:xfrm>
            <a:prstGeom prst="flowChartAlternateProcess">
              <a:avLst/>
            </a:prstGeom>
            <a:solidFill>
              <a:srgbClr val="99CC00">
                <a:alpha val="50195"/>
              </a:srgbClr>
            </a:solidFill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>
                  <a:solidFill>
                    <a:srgbClr val="FFFF00"/>
                  </a:solidFill>
                </a:rPr>
                <a:t>Authentication</a:t>
              </a:r>
            </a:p>
          </p:txBody>
        </p:sp>
        <p:sp>
          <p:nvSpPr>
            <p:cNvPr id="5142" name="AutoShape 35"/>
            <p:cNvSpPr>
              <a:spLocks noChangeAspect="1" noChangeArrowheads="1"/>
            </p:cNvSpPr>
            <p:nvPr/>
          </p:nvSpPr>
          <p:spPr bwMode="auto">
            <a:xfrm rot="5400000">
              <a:off x="779" y="3700"/>
              <a:ext cx="256" cy="204"/>
            </a:xfrm>
            <a:prstGeom prst="upDownArrow">
              <a:avLst>
                <a:gd name="adj1" fmla="val 50000"/>
                <a:gd name="adj2" fmla="val 20000"/>
              </a:avLst>
            </a:prstGeom>
            <a:gradFill rotWithShape="1">
              <a:gsLst>
                <a:gs pos="0">
                  <a:srgbClr val="669900"/>
                </a:gs>
                <a:gs pos="50000">
                  <a:srgbClr val="FFFF00"/>
                </a:gs>
                <a:gs pos="100000">
                  <a:srgbClr val="669900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endParaRPr lang="en-US" sz="1800"/>
            </a:p>
          </p:txBody>
        </p:sp>
      </p:grpSp>
      <p:sp>
        <p:nvSpPr>
          <p:cNvPr id="11342" name="AutoShape 78"/>
          <p:cNvSpPr>
            <a:spLocks noChangeAspect="1" noChangeArrowheads="1"/>
          </p:cNvSpPr>
          <p:nvPr/>
        </p:nvSpPr>
        <p:spPr bwMode="auto">
          <a:xfrm>
            <a:off x="1133475" y="1836738"/>
            <a:ext cx="1765300" cy="598487"/>
          </a:xfrm>
          <a:prstGeom prst="upDownArrowCallout">
            <a:avLst>
              <a:gd name="adj1" fmla="val 73740"/>
              <a:gd name="adj2" fmla="val 73740"/>
              <a:gd name="adj3" fmla="val 12500"/>
              <a:gd name="adj4" fmla="val 50000"/>
            </a:avLst>
          </a:prstGeom>
          <a:solidFill>
            <a:schemeClr val="accent2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i="1">
                <a:solidFill>
                  <a:srgbClr val="FFFF00"/>
                </a:solidFill>
              </a:rPr>
              <a:t>Token Driver</a:t>
            </a:r>
          </a:p>
        </p:txBody>
      </p:sp>
      <p:sp>
        <p:nvSpPr>
          <p:cNvPr id="5129" name="AutoShape 28"/>
          <p:cNvSpPr>
            <a:spLocks noChangeArrowheads="1"/>
          </p:cNvSpPr>
          <p:nvPr/>
        </p:nvSpPr>
        <p:spPr bwMode="auto">
          <a:xfrm>
            <a:off x="10674350" y="2051050"/>
            <a:ext cx="1260475" cy="504825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rgbClr val="FFFF00"/>
                </a:solidFill>
              </a:rPr>
              <a:t>Web</a:t>
            </a:r>
            <a:br>
              <a:rPr lang="en-US" sz="1400">
                <a:solidFill>
                  <a:srgbClr val="FFFF00"/>
                </a:solidFill>
              </a:rPr>
            </a:br>
            <a:r>
              <a:rPr lang="en-US" sz="1400" i="1">
                <a:solidFill>
                  <a:srgbClr val="FFFF00"/>
                </a:solidFill>
              </a:rPr>
              <a:t>Services</a:t>
            </a:r>
          </a:p>
        </p:txBody>
      </p:sp>
      <p:sp>
        <p:nvSpPr>
          <p:cNvPr id="5130" name="AutoShape 38"/>
          <p:cNvSpPr>
            <a:spLocks noChangeArrowheads="1"/>
          </p:cNvSpPr>
          <p:nvPr/>
        </p:nvSpPr>
        <p:spPr bwMode="auto">
          <a:xfrm rot="-5400000">
            <a:off x="10386219" y="2159794"/>
            <a:ext cx="252412" cy="323850"/>
          </a:xfrm>
          <a:prstGeom prst="upDownArrow">
            <a:avLst>
              <a:gd name="adj1" fmla="val 50000"/>
              <a:gd name="adj2" fmla="val 25660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1800"/>
          </a:p>
        </p:txBody>
      </p:sp>
      <p:sp>
        <p:nvSpPr>
          <p:cNvPr id="5131" name="AutoShape 28"/>
          <p:cNvSpPr>
            <a:spLocks noChangeArrowheads="1"/>
          </p:cNvSpPr>
          <p:nvPr/>
        </p:nvSpPr>
        <p:spPr bwMode="auto">
          <a:xfrm>
            <a:off x="8550275" y="1511300"/>
            <a:ext cx="1835150" cy="4033838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Web-App</a:t>
            </a:r>
          </a:p>
          <a:p>
            <a:pPr algn="ctr"/>
            <a:r>
              <a:rPr lang="en-US">
                <a:solidFill>
                  <a:srgbClr val="FFFF00"/>
                </a:solidFill>
              </a:rPr>
              <a:t>(HTML,JS,CSS)</a:t>
            </a:r>
          </a:p>
        </p:txBody>
      </p:sp>
      <p:sp>
        <p:nvSpPr>
          <p:cNvPr id="17439" name="AutoShape 31"/>
          <p:cNvSpPr>
            <a:spLocks noChangeArrowheads="1"/>
          </p:cNvSpPr>
          <p:nvPr/>
        </p:nvSpPr>
        <p:spPr bwMode="auto">
          <a:xfrm flipV="1">
            <a:off x="3473450" y="5940425"/>
            <a:ext cx="5040313" cy="431800"/>
          </a:xfrm>
          <a:prstGeom prst="wedgeRoundRectCallout">
            <a:avLst>
              <a:gd name="adj1" fmla="val 8236"/>
              <a:gd name="adj2" fmla="val 43750"/>
              <a:gd name="adj3" fmla="val 16667"/>
            </a:avLst>
          </a:prstGeom>
          <a:solidFill>
            <a:srgbClr val="FFFF00">
              <a:alpha val="89803"/>
            </a:srgbClr>
          </a:solidFill>
          <a:ln w="3175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rot="10800000"/>
          <a:lstStyle/>
          <a:p>
            <a:r>
              <a:rPr lang="en-US" sz="1800"/>
              <a:t>DO WE NEED MORE THAN THIS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42" grpId="0" animBg="1"/>
      <p:bldP spid="174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" name="Group 2"/>
          <p:cNvGrpSpPr>
            <a:grpSpLocks/>
          </p:cNvGrpSpPr>
          <p:nvPr/>
        </p:nvGrpSpPr>
        <p:grpSpPr bwMode="auto">
          <a:xfrm>
            <a:off x="161925" y="1008063"/>
            <a:ext cx="11880850" cy="5653087"/>
            <a:chOff x="102" y="635"/>
            <a:chExt cx="7484" cy="3561"/>
          </a:xfrm>
        </p:grpSpPr>
        <p:sp>
          <p:nvSpPr>
            <p:cNvPr id="6170" name="Rectangle 22"/>
            <p:cNvSpPr>
              <a:spLocks noChangeArrowheads="1"/>
            </p:cNvSpPr>
            <p:nvPr/>
          </p:nvSpPr>
          <p:spPr bwMode="auto">
            <a:xfrm>
              <a:off x="102" y="635"/>
              <a:ext cx="5216" cy="181"/>
            </a:xfrm>
            <a:prstGeom prst="rect">
              <a:avLst/>
            </a:prstGeom>
            <a:noFill/>
            <a:ln w="1905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Trusted Environment</a:t>
              </a:r>
            </a:p>
          </p:txBody>
        </p:sp>
        <p:sp>
          <p:nvSpPr>
            <p:cNvPr id="6171" name="Rectangle 22"/>
            <p:cNvSpPr>
              <a:spLocks noChangeArrowheads="1"/>
            </p:cNvSpPr>
            <p:nvPr/>
          </p:nvSpPr>
          <p:spPr bwMode="auto">
            <a:xfrm>
              <a:off x="5318" y="635"/>
              <a:ext cx="1293" cy="181"/>
            </a:xfrm>
            <a:prstGeom prst="rect">
              <a:avLst/>
            </a:prstGeom>
            <a:noFill/>
            <a:ln w="1905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Browser</a:t>
              </a:r>
            </a:p>
          </p:txBody>
        </p:sp>
        <p:sp>
          <p:nvSpPr>
            <p:cNvPr id="6172" name="Rectangle 22"/>
            <p:cNvSpPr>
              <a:spLocks noChangeArrowheads="1"/>
            </p:cNvSpPr>
            <p:nvPr/>
          </p:nvSpPr>
          <p:spPr bwMode="auto">
            <a:xfrm>
              <a:off x="6611" y="635"/>
              <a:ext cx="975" cy="181"/>
            </a:xfrm>
            <a:prstGeom prst="rect">
              <a:avLst/>
            </a:prstGeom>
            <a:noFill/>
            <a:ln w="1905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Server</a:t>
              </a:r>
            </a:p>
          </p:txBody>
        </p:sp>
        <p:grpSp>
          <p:nvGrpSpPr>
            <p:cNvPr id="6173" name="Group 6"/>
            <p:cNvGrpSpPr>
              <a:grpSpLocks/>
            </p:cNvGrpSpPr>
            <p:nvPr/>
          </p:nvGrpSpPr>
          <p:grpSpPr bwMode="auto">
            <a:xfrm>
              <a:off x="102" y="816"/>
              <a:ext cx="7484" cy="3380"/>
              <a:chOff x="102" y="884"/>
              <a:chExt cx="7484" cy="3312"/>
            </a:xfrm>
          </p:grpSpPr>
          <p:sp>
            <p:nvSpPr>
              <p:cNvPr id="6174" name="Rectangle 9"/>
              <p:cNvSpPr>
                <a:spLocks noChangeArrowheads="1"/>
              </p:cNvSpPr>
              <p:nvPr/>
            </p:nvSpPr>
            <p:spPr bwMode="auto">
              <a:xfrm>
                <a:off x="102" y="884"/>
                <a:ext cx="7484" cy="3311"/>
              </a:xfrm>
              <a:prstGeom prst="rect">
                <a:avLst/>
              </a:prstGeom>
              <a:solidFill>
                <a:schemeClr val="accent1">
                  <a:alpha val="74901"/>
                </a:schemeClr>
              </a:solidFill>
              <a:ln w="19050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6175" name="Line 8"/>
              <p:cNvSpPr>
                <a:spLocks noChangeShapeType="1"/>
              </p:cNvSpPr>
              <p:nvPr/>
            </p:nvSpPr>
            <p:spPr bwMode="auto">
              <a:xfrm flipV="1">
                <a:off x="5318" y="884"/>
                <a:ext cx="0" cy="331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6" name="Line 8"/>
              <p:cNvSpPr>
                <a:spLocks noChangeShapeType="1"/>
              </p:cNvSpPr>
              <p:nvPr/>
            </p:nvSpPr>
            <p:spPr bwMode="auto">
              <a:xfrm flipV="1">
                <a:off x="6611" y="884"/>
                <a:ext cx="0" cy="331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146" name="Title 2"/>
          <p:cNvSpPr txBox="1">
            <a:spLocks/>
          </p:cNvSpPr>
          <p:nvPr/>
        </p:nvSpPr>
        <p:spPr bwMode="auto">
          <a:xfrm>
            <a:off x="557213" y="0"/>
            <a:ext cx="11647487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0000"/>
              </a:lnSpc>
            </a:pPr>
            <a:r>
              <a:rPr lang="en-US" sz="4000" b="1">
                <a:solidFill>
                  <a:schemeClr val="hlink"/>
                </a:solidFill>
                <a:latin typeface="Calibri" pitchFamily="34" charset="0"/>
              </a:rPr>
              <a:t>Base Architecture : Web-Crypto with HW Token</a:t>
            </a:r>
          </a:p>
        </p:txBody>
      </p:sp>
      <p:sp>
        <p:nvSpPr>
          <p:cNvPr id="6147" name="AutoShape 28"/>
          <p:cNvSpPr>
            <a:spLocks noChangeArrowheads="1"/>
          </p:cNvSpPr>
          <p:nvPr/>
        </p:nvSpPr>
        <p:spPr bwMode="auto">
          <a:xfrm>
            <a:off x="10674350" y="2051050"/>
            <a:ext cx="1260475" cy="504825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rgbClr val="FFFF00"/>
                </a:solidFill>
              </a:rPr>
              <a:t>Web</a:t>
            </a:r>
            <a:br>
              <a:rPr lang="en-US" sz="1400">
                <a:solidFill>
                  <a:srgbClr val="FFFF00"/>
                </a:solidFill>
              </a:rPr>
            </a:br>
            <a:r>
              <a:rPr lang="en-US" sz="1400" i="1">
                <a:solidFill>
                  <a:srgbClr val="FFFF00"/>
                </a:solidFill>
              </a:rPr>
              <a:t>Services</a:t>
            </a:r>
          </a:p>
        </p:txBody>
      </p:sp>
      <p:sp>
        <p:nvSpPr>
          <p:cNvPr id="6148" name="AutoShape 38"/>
          <p:cNvSpPr>
            <a:spLocks noChangeArrowheads="1"/>
          </p:cNvSpPr>
          <p:nvPr/>
        </p:nvSpPr>
        <p:spPr bwMode="auto">
          <a:xfrm rot="-5400000">
            <a:off x="10386219" y="2159794"/>
            <a:ext cx="252412" cy="323850"/>
          </a:xfrm>
          <a:prstGeom prst="upDownArrow">
            <a:avLst>
              <a:gd name="adj1" fmla="val 50000"/>
              <a:gd name="adj2" fmla="val 25660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1800"/>
          </a:p>
        </p:txBody>
      </p:sp>
      <p:sp>
        <p:nvSpPr>
          <p:cNvPr id="6149" name="AutoShape 37"/>
          <p:cNvSpPr>
            <a:spLocks noChangeArrowheads="1"/>
          </p:cNvSpPr>
          <p:nvPr/>
        </p:nvSpPr>
        <p:spPr bwMode="auto">
          <a:xfrm rot="-5400000">
            <a:off x="8047038" y="1512888"/>
            <a:ext cx="360362" cy="576262"/>
          </a:xfrm>
          <a:prstGeom prst="upDownArrow">
            <a:avLst>
              <a:gd name="adj1" fmla="val 50000"/>
              <a:gd name="adj2" fmla="val 31982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1800"/>
          </a:p>
        </p:txBody>
      </p:sp>
      <p:sp>
        <p:nvSpPr>
          <p:cNvPr id="6150" name="AutoShape 28"/>
          <p:cNvSpPr>
            <a:spLocks noChangeArrowheads="1"/>
          </p:cNvSpPr>
          <p:nvPr/>
        </p:nvSpPr>
        <p:spPr bwMode="auto">
          <a:xfrm>
            <a:off x="8550275" y="1511300"/>
            <a:ext cx="1835150" cy="4033838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Web-App</a:t>
            </a:r>
          </a:p>
          <a:p>
            <a:pPr algn="ctr"/>
            <a:r>
              <a:rPr lang="en-US">
                <a:solidFill>
                  <a:srgbClr val="FFFF00"/>
                </a:solidFill>
              </a:rPr>
              <a:t>(HTML,JS,CSS)</a:t>
            </a:r>
          </a:p>
        </p:txBody>
      </p:sp>
      <p:grpSp>
        <p:nvGrpSpPr>
          <p:cNvPr id="6151" name="Group 87"/>
          <p:cNvGrpSpPr>
            <a:grpSpLocks noChangeAspect="1"/>
          </p:cNvGrpSpPr>
          <p:nvPr/>
        </p:nvGrpSpPr>
        <p:grpSpPr bwMode="auto">
          <a:xfrm>
            <a:off x="377825" y="1476375"/>
            <a:ext cx="7550150" cy="4103688"/>
            <a:chOff x="238" y="930"/>
            <a:chExt cx="4786" cy="3266"/>
          </a:xfrm>
        </p:grpSpPr>
        <p:sp>
          <p:nvSpPr>
            <p:cNvPr id="6155" name="AutoShape 28"/>
            <p:cNvSpPr>
              <a:spLocks noChangeAspect="1" noChangeArrowheads="1"/>
            </p:cNvSpPr>
            <p:nvPr/>
          </p:nvSpPr>
          <p:spPr bwMode="auto">
            <a:xfrm>
              <a:off x="238" y="930"/>
              <a:ext cx="4756" cy="376"/>
            </a:xfrm>
            <a:prstGeom prst="flowChartAlternateProcess">
              <a:avLst/>
            </a:prstGeom>
            <a:solidFill>
              <a:schemeClr val="hlink">
                <a:alpha val="50195"/>
              </a:schemeClr>
            </a:solidFill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i="1">
                  <a:solidFill>
                    <a:srgbClr val="FFFF00"/>
                  </a:solidFill>
                </a:rPr>
                <a:t>Web-Crypto API</a:t>
              </a:r>
              <a:endParaRPr lang="en-US" sz="2000">
                <a:solidFill>
                  <a:srgbClr val="FFFF00"/>
                </a:solidFill>
              </a:endParaRPr>
            </a:p>
          </p:txBody>
        </p:sp>
        <p:sp>
          <p:nvSpPr>
            <p:cNvPr id="6156" name="Line 89"/>
            <p:cNvSpPr>
              <a:spLocks noChangeAspect="1" noChangeShapeType="1"/>
            </p:cNvSpPr>
            <p:nvPr/>
          </p:nvSpPr>
          <p:spPr bwMode="auto">
            <a:xfrm>
              <a:off x="238" y="1304"/>
              <a:ext cx="33" cy="28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Line 90"/>
            <p:cNvSpPr>
              <a:spLocks noChangeAspect="1" noChangeShapeType="1"/>
            </p:cNvSpPr>
            <p:nvPr/>
          </p:nvSpPr>
          <p:spPr bwMode="auto">
            <a:xfrm>
              <a:off x="4994" y="1304"/>
              <a:ext cx="30" cy="28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58" name="Group 91"/>
            <p:cNvGrpSpPr>
              <a:grpSpLocks noChangeAspect="1"/>
            </p:cNvGrpSpPr>
            <p:nvPr/>
          </p:nvGrpSpPr>
          <p:grpSpPr bwMode="auto">
            <a:xfrm>
              <a:off x="487" y="1633"/>
              <a:ext cx="4307" cy="2521"/>
              <a:chOff x="487" y="1451"/>
              <a:chExt cx="4307" cy="2703"/>
            </a:xfrm>
          </p:grpSpPr>
          <p:sp>
            <p:nvSpPr>
              <p:cNvPr id="6160" name="Rectangle 92"/>
              <p:cNvSpPr>
                <a:spLocks noChangeAspect="1" noChangeArrowheads="1"/>
              </p:cNvSpPr>
              <p:nvPr/>
            </p:nvSpPr>
            <p:spPr bwMode="auto">
              <a:xfrm>
                <a:off x="487" y="1451"/>
                <a:ext cx="4307" cy="2703"/>
              </a:xfrm>
              <a:prstGeom prst="rect">
                <a:avLst/>
              </a:prstGeom>
              <a:solidFill>
                <a:schemeClr val="accent1"/>
              </a:solidFill>
              <a:ln w="31750">
                <a:solidFill>
                  <a:srgbClr val="FFFF00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6161" name="AutoShape 28"/>
              <p:cNvSpPr>
                <a:spLocks noChangeAspect="1" noChangeArrowheads="1"/>
              </p:cNvSpPr>
              <p:nvPr/>
            </p:nvSpPr>
            <p:spPr bwMode="auto">
              <a:xfrm>
                <a:off x="1833" y="2765"/>
                <a:ext cx="2811" cy="452"/>
              </a:xfrm>
              <a:prstGeom prst="flowChartAlternateProcess">
                <a:avLst/>
              </a:prstGeom>
              <a:solidFill>
                <a:srgbClr val="00CCFF">
                  <a:alpha val="50195"/>
                </a:srgbClr>
              </a:solidFill>
              <a:ln w="19050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>
                    <a:solidFill>
                      <a:srgbClr val="FFFF00"/>
                    </a:solidFill>
                  </a:rPr>
                  <a:t>Cryptographic Primitives</a:t>
                </a:r>
              </a:p>
            </p:txBody>
          </p:sp>
          <p:sp>
            <p:nvSpPr>
              <p:cNvPr id="6162" name="AutoShape 28"/>
              <p:cNvSpPr>
                <a:spLocks noChangeAspect="1" noChangeArrowheads="1"/>
              </p:cNvSpPr>
              <p:nvPr/>
            </p:nvSpPr>
            <p:spPr bwMode="auto">
              <a:xfrm>
                <a:off x="996" y="3553"/>
                <a:ext cx="3678" cy="488"/>
              </a:xfrm>
              <a:prstGeom prst="flowChartAlternateProcess">
                <a:avLst/>
              </a:prstGeom>
              <a:solidFill>
                <a:srgbClr val="0000FF">
                  <a:alpha val="50195"/>
                </a:srgbClr>
              </a:solidFill>
              <a:ln w="1905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 i="1">
                    <a:solidFill>
                      <a:srgbClr val="FFFF00"/>
                    </a:solidFill>
                  </a:rPr>
                  <a:t>Protected Key Storage</a:t>
                </a:r>
              </a:p>
            </p:txBody>
          </p:sp>
          <p:sp>
            <p:nvSpPr>
              <p:cNvPr id="6163" name="AutoShape 28"/>
              <p:cNvSpPr>
                <a:spLocks noChangeAspect="1" noChangeArrowheads="1"/>
              </p:cNvSpPr>
              <p:nvPr/>
            </p:nvSpPr>
            <p:spPr bwMode="auto">
              <a:xfrm>
                <a:off x="1025" y="1901"/>
                <a:ext cx="3619" cy="527"/>
              </a:xfrm>
              <a:prstGeom prst="flowChartAlternateProcess">
                <a:avLst/>
              </a:prstGeom>
              <a:solidFill>
                <a:srgbClr val="00CCFF">
                  <a:alpha val="50195"/>
                </a:srgbClr>
              </a:solidFill>
              <a:ln w="19050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>
                    <a:solidFill>
                      <a:srgbClr val="FFFF00"/>
                    </a:solidFill>
                  </a:rPr>
                  <a:t>Cryptographic Services</a:t>
                </a:r>
              </a:p>
            </p:txBody>
          </p:sp>
          <p:sp>
            <p:nvSpPr>
              <p:cNvPr id="6164" name="AutoShape 35"/>
              <p:cNvSpPr>
                <a:spLocks noChangeAspect="1" noChangeArrowheads="1"/>
              </p:cNvSpPr>
              <p:nvPr/>
            </p:nvSpPr>
            <p:spPr bwMode="auto">
              <a:xfrm>
                <a:off x="3118" y="3239"/>
                <a:ext cx="240" cy="299"/>
              </a:xfrm>
              <a:prstGeom prst="upDownArrow">
                <a:avLst>
                  <a:gd name="adj1" fmla="val 50000"/>
                  <a:gd name="adj2" fmla="val 24917"/>
                </a:avLst>
              </a:prstGeom>
              <a:gradFill rotWithShape="1">
                <a:gsLst>
                  <a:gs pos="0">
                    <a:srgbClr val="99CCFF"/>
                  </a:gs>
                  <a:gs pos="100000">
                    <a:schemeClr val="accent1"/>
                  </a:gs>
                </a:gsLst>
                <a:lin ang="5400000" scaled="1"/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165" name="AutoShape 35"/>
              <p:cNvSpPr>
                <a:spLocks noChangeAspect="1" noChangeArrowheads="1"/>
              </p:cNvSpPr>
              <p:nvPr/>
            </p:nvSpPr>
            <p:spPr bwMode="auto">
              <a:xfrm>
                <a:off x="3119" y="2464"/>
                <a:ext cx="240" cy="265"/>
              </a:xfrm>
              <a:prstGeom prst="upDownArrow">
                <a:avLst>
                  <a:gd name="adj1" fmla="val 50000"/>
                  <a:gd name="adj2" fmla="val 22083"/>
                </a:avLst>
              </a:prstGeom>
              <a:gradFill rotWithShape="1">
                <a:gsLst>
                  <a:gs pos="0">
                    <a:srgbClr val="99CCFF"/>
                  </a:gs>
                  <a:gs pos="100000">
                    <a:schemeClr val="accent1"/>
                  </a:gs>
                </a:gsLst>
                <a:lin ang="5400000" scaled="1"/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166" name="AutoShape 35"/>
              <p:cNvSpPr>
                <a:spLocks noChangeAspect="1" noChangeArrowheads="1"/>
              </p:cNvSpPr>
              <p:nvPr/>
            </p:nvSpPr>
            <p:spPr bwMode="auto">
              <a:xfrm>
                <a:off x="1145" y="2472"/>
                <a:ext cx="240" cy="1043"/>
              </a:xfrm>
              <a:prstGeom prst="upDownArrow">
                <a:avLst>
                  <a:gd name="adj1" fmla="val 49454"/>
                  <a:gd name="adj2" fmla="val 45671"/>
                </a:avLst>
              </a:prstGeom>
              <a:gradFill rotWithShape="1">
                <a:gsLst>
                  <a:gs pos="0">
                    <a:srgbClr val="99CCFF"/>
                  </a:gs>
                  <a:gs pos="100000">
                    <a:schemeClr val="accent1"/>
                  </a:gs>
                </a:gsLst>
                <a:lin ang="5400000" scaled="1"/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167" name="Rectangle 22"/>
              <p:cNvSpPr>
                <a:spLocks noChangeAspect="1" noChangeArrowheads="1"/>
              </p:cNvSpPr>
              <p:nvPr/>
            </p:nvSpPr>
            <p:spPr bwMode="auto">
              <a:xfrm>
                <a:off x="487" y="1451"/>
                <a:ext cx="4307" cy="300"/>
              </a:xfrm>
              <a:prstGeom prst="rect">
                <a:avLst/>
              </a:prstGeom>
              <a:solidFill>
                <a:srgbClr val="CC99FF">
                  <a:alpha val="39999"/>
                </a:srgbClr>
              </a:solidFill>
              <a:ln w="19050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 i="1">
                    <a:solidFill>
                      <a:srgbClr val="FFFF00"/>
                    </a:solidFill>
                  </a:rPr>
                  <a:t>Cryptographic Token (hard/soft)</a:t>
                </a:r>
              </a:p>
            </p:txBody>
          </p:sp>
          <p:sp>
            <p:nvSpPr>
              <p:cNvPr id="6168" name="AutoShape 28"/>
              <p:cNvSpPr>
                <a:spLocks noChangeAspect="1" noChangeArrowheads="1"/>
              </p:cNvSpPr>
              <p:nvPr/>
            </p:nvSpPr>
            <p:spPr bwMode="auto">
              <a:xfrm rot="5400000">
                <a:off x="-379" y="2839"/>
                <a:ext cx="2154" cy="240"/>
              </a:xfrm>
              <a:prstGeom prst="flowChartAlternateProcess">
                <a:avLst/>
              </a:prstGeom>
              <a:solidFill>
                <a:srgbClr val="99CC00">
                  <a:alpha val="50195"/>
                </a:srgbClr>
              </a:solidFill>
              <a:ln w="1905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800">
                    <a:solidFill>
                      <a:srgbClr val="FFFF00"/>
                    </a:solidFill>
                  </a:rPr>
                  <a:t>Authentication</a:t>
                </a:r>
              </a:p>
            </p:txBody>
          </p:sp>
          <p:sp>
            <p:nvSpPr>
              <p:cNvPr id="6169" name="AutoShape 35"/>
              <p:cNvSpPr>
                <a:spLocks noChangeAspect="1" noChangeArrowheads="1"/>
              </p:cNvSpPr>
              <p:nvPr/>
            </p:nvSpPr>
            <p:spPr bwMode="auto">
              <a:xfrm rot="5400000">
                <a:off x="779" y="3700"/>
                <a:ext cx="256" cy="204"/>
              </a:xfrm>
              <a:prstGeom prst="upDownArrow">
                <a:avLst>
                  <a:gd name="adj1" fmla="val 50000"/>
                  <a:gd name="adj2" fmla="val 20000"/>
                </a:avLst>
              </a:prstGeom>
              <a:gradFill rotWithShape="1">
                <a:gsLst>
                  <a:gs pos="0">
                    <a:srgbClr val="669900"/>
                  </a:gs>
                  <a:gs pos="50000">
                    <a:srgbClr val="FFFF00"/>
                  </a:gs>
                  <a:gs pos="100000">
                    <a:srgbClr val="669900"/>
                  </a:gs>
                </a:gsLst>
                <a:lin ang="5400000" scaled="1"/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sz="1800"/>
              </a:p>
            </p:txBody>
          </p:sp>
        </p:grpSp>
        <p:sp>
          <p:nvSpPr>
            <p:cNvPr id="6159" name="AutoShape 102"/>
            <p:cNvSpPr>
              <a:spLocks noChangeAspect="1" noChangeArrowheads="1"/>
            </p:cNvSpPr>
            <p:nvPr/>
          </p:nvSpPr>
          <p:spPr bwMode="auto">
            <a:xfrm>
              <a:off x="714" y="1225"/>
              <a:ext cx="1134" cy="476"/>
            </a:xfrm>
            <a:prstGeom prst="upDownArrowCallout">
              <a:avLst>
                <a:gd name="adj1" fmla="val 59559"/>
                <a:gd name="adj2" fmla="val 59559"/>
                <a:gd name="adj3" fmla="val 12500"/>
                <a:gd name="adj4" fmla="val 50000"/>
              </a:avLst>
            </a:prstGeom>
            <a:solidFill>
              <a:schemeClr val="accent2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i="1">
                  <a:solidFill>
                    <a:srgbClr val="FFFF00"/>
                  </a:solidFill>
                </a:rPr>
                <a:t>Crypto Driver</a:t>
              </a:r>
            </a:p>
          </p:txBody>
        </p:sp>
      </p:grpSp>
      <p:sp>
        <p:nvSpPr>
          <p:cNvPr id="6152" name="AutoShape 30"/>
          <p:cNvSpPr>
            <a:spLocks noChangeArrowheads="1"/>
          </p:cNvSpPr>
          <p:nvPr/>
        </p:nvSpPr>
        <p:spPr bwMode="auto">
          <a:xfrm flipV="1">
            <a:off x="377825" y="2736850"/>
            <a:ext cx="3887788" cy="1835150"/>
          </a:xfrm>
          <a:prstGeom prst="wedgeRoundRectCallout">
            <a:avLst>
              <a:gd name="adj1" fmla="val -27014"/>
              <a:gd name="adj2" fmla="val 78287"/>
              <a:gd name="adj3" fmla="val 16667"/>
            </a:avLst>
          </a:prstGeom>
          <a:solidFill>
            <a:schemeClr val="bg2">
              <a:alpha val="89803"/>
            </a:schemeClr>
          </a:solidFill>
          <a:ln w="31750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rot="10800000"/>
          <a:lstStyle/>
          <a:p>
            <a:r>
              <a:rPr lang="en-US" sz="1800"/>
              <a:t>1. Existing or new </a:t>
            </a:r>
            <a:r>
              <a:rPr lang="en-US" sz="1800" i="1" u="sng"/>
              <a:t>Standard</a:t>
            </a:r>
            <a:r>
              <a:rPr lang="en-US" sz="1800"/>
              <a:t>?</a:t>
            </a:r>
            <a:r>
              <a:rPr lang="en-US" sz="1400"/>
              <a:t/>
            </a:r>
            <a:br>
              <a:rPr lang="en-US" sz="1400"/>
            </a:br>
            <a:r>
              <a:rPr lang="en-US" sz="1400"/>
              <a:t>  PKCS#11 ?</a:t>
            </a:r>
          </a:p>
          <a:p>
            <a:r>
              <a:rPr lang="en-US" sz="1400"/>
              <a:t>  MS-CryptoAPI ?</a:t>
            </a:r>
          </a:p>
          <a:p>
            <a:r>
              <a:rPr lang="en-US" sz="1400"/>
              <a:t>  APDU ? USB ?</a:t>
            </a:r>
          </a:p>
          <a:p>
            <a:r>
              <a:rPr lang="en-US" sz="1400"/>
              <a:t>  FIDO ?</a:t>
            </a:r>
          </a:p>
          <a:p>
            <a:r>
              <a:rPr lang="en-US" sz="1400"/>
              <a:t>  JCA ? CCA?</a:t>
            </a:r>
          </a:p>
          <a:p>
            <a:r>
              <a:rPr lang="en-US" sz="1400"/>
              <a:t>  W3C? ????</a:t>
            </a:r>
          </a:p>
        </p:txBody>
      </p:sp>
      <p:sp>
        <p:nvSpPr>
          <p:cNvPr id="17440" name="AutoShape 32"/>
          <p:cNvSpPr>
            <a:spLocks noChangeArrowheads="1"/>
          </p:cNvSpPr>
          <p:nvPr/>
        </p:nvSpPr>
        <p:spPr bwMode="auto">
          <a:xfrm flipV="1">
            <a:off x="4410075" y="1944688"/>
            <a:ext cx="3997325" cy="431800"/>
          </a:xfrm>
          <a:prstGeom prst="wedgeRoundRectCallout">
            <a:avLst>
              <a:gd name="adj1" fmla="val 42611"/>
              <a:gd name="adj2" fmla="val 86394"/>
              <a:gd name="adj3" fmla="val 16667"/>
            </a:avLst>
          </a:prstGeom>
          <a:solidFill>
            <a:schemeClr val="bg2">
              <a:alpha val="89803"/>
            </a:schemeClr>
          </a:solidFill>
          <a:ln w="3175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rot="10800000"/>
          <a:lstStyle/>
          <a:p>
            <a:r>
              <a:rPr lang="en-US" sz="1800"/>
              <a:t>2.Is </a:t>
            </a:r>
            <a:r>
              <a:rPr lang="en-US" sz="1800" i="1" u="sng"/>
              <a:t>Low Level Access</a:t>
            </a:r>
            <a:r>
              <a:rPr lang="en-US" sz="1800"/>
              <a:t> </a:t>
            </a:r>
            <a:r>
              <a:rPr lang="en-US" sz="1800" i="1">
                <a:solidFill>
                  <a:srgbClr val="FF0000"/>
                </a:solidFill>
              </a:rPr>
              <a:t>Secure</a:t>
            </a:r>
            <a:r>
              <a:rPr lang="en-US" sz="1800"/>
              <a:t>?</a:t>
            </a:r>
          </a:p>
        </p:txBody>
      </p:sp>
      <p:sp>
        <p:nvSpPr>
          <p:cNvPr id="17439" name="AutoShape 31"/>
          <p:cNvSpPr>
            <a:spLocks noChangeArrowheads="1"/>
          </p:cNvSpPr>
          <p:nvPr/>
        </p:nvSpPr>
        <p:spPr bwMode="auto">
          <a:xfrm flipV="1">
            <a:off x="6750050" y="1116013"/>
            <a:ext cx="2520950" cy="431800"/>
          </a:xfrm>
          <a:prstGeom prst="wedgeRoundRectCallout">
            <a:avLst>
              <a:gd name="adj1" fmla="val 41056"/>
              <a:gd name="adj2" fmla="val -138236"/>
              <a:gd name="adj3" fmla="val 16667"/>
            </a:avLst>
          </a:prstGeom>
          <a:solidFill>
            <a:srgbClr val="FFFF00">
              <a:alpha val="89803"/>
            </a:srgbClr>
          </a:solidFill>
          <a:ln w="31750" algn="ctr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rot="10800000"/>
          <a:lstStyle/>
          <a:p>
            <a:r>
              <a:rPr lang="en-US" sz="1800"/>
              <a:t>3. No </a:t>
            </a:r>
            <a:r>
              <a:rPr lang="en-US" sz="1800" i="1" u="sng"/>
              <a:t>Trusted</a:t>
            </a:r>
            <a:r>
              <a:rPr lang="en-US" sz="1800"/>
              <a:t> UI?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0" grpId="0" animBg="1"/>
      <p:bldP spid="174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2"/>
          <p:cNvSpPr txBox="1">
            <a:spLocks/>
          </p:cNvSpPr>
          <p:nvPr/>
        </p:nvSpPr>
        <p:spPr bwMode="auto">
          <a:xfrm>
            <a:off x="557213" y="0"/>
            <a:ext cx="11647487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0000"/>
              </a:lnSpc>
            </a:pPr>
            <a:r>
              <a:rPr lang="en-US" sz="4400" b="1">
                <a:solidFill>
                  <a:schemeClr val="hlink"/>
                </a:solidFill>
                <a:latin typeface="Calibri" pitchFamily="34" charset="0"/>
              </a:rPr>
              <a:t>Authentication </a:t>
            </a:r>
            <a:r>
              <a:rPr lang="en-US" sz="4400">
                <a:solidFill>
                  <a:schemeClr val="hlink"/>
                </a:solidFill>
                <a:latin typeface="Calibri" pitchFamily="34" charset="0"/>
              </a:rPr>
              <a:t>can mean </a:t>
            </a:r>
            <a:r>
              <a:rPr lang="en-US" sz="4400" u="sng">
                <a:solidFill>
                  <a:schemeClr val="hlink"/>
                </a:solidFill>
                <a:latin typeface="Calibri" pitchFamily="34" charset="0"/>
              </a:rPr>
              <a:t>different</a:t>
            </a:r>
            <a:r>
              <a:rPr lang="en-US" sz="4400">
                <a:solidFill>
                  <a:schemeClr val="hlink"/>
                </a:solidFill>
                <a:latin typeface="Calibri" pitchFamily="34" charset="0"/>
              </a:rPr>
              <a:t> things</a:t>
            </a:r>
          </a:p>
        </p:txBody>
      </p:sp>
      <p:sp>
        <p:nvSpPr>
          <p:cNvPr id="7170" name="AutoShape 5"/>
          <p:cNvSpPr>
            <a:spLocks noChangeArrowheads="1"/>
          </p:cNvSpPr>
          <p:nvPr/>
        </p:nvSpPr>
        <p:spPr bwMode="auto">
          <a:xfrm>
            <a:off x="3581400" y="2124075"/>
            <a:ext cx="3602038" cy="1547813"/>
          </a:xfrm>
          <a:prstGeom prst="flowChartAlternateProcess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PIN / Password /</a:t>
            </a:r>
          </a:p>
          <a:p>
            <a:pPr algn="ctr"/>
            <a:r>
              <a:rPr lang="en-US" sz="2400">
                <a:solidFill>
                  <a:schemeClr val="bg1"/>
                </a:solidFill>
              </a:rPr>
              <a:t>Biometrics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1800">
                <a:solidFill>
                  <a:schemeClr val="bg1"/>
                </a:solidFill>
              </a:rPr>
              <a:t>(</a:t>
            </a:r>
            <a:r>
              <a:rPr lang="en-US" sz="1800" i="1">
                <a:solidFill>
                  <a:schemeClr val="bg1"/>
                </a:solidFill>
              </a:rPr>
              <a:t>human-&gt;computer</a:t>
            </a:r>
            <a:r>
              <a:rPr lang="en-US" sz="1800">
                <a:solidFill>
                  <a:schemeClr val="bg1"/>
                </a:solidFill>
              </a:rPr>
              <a:t>)</a:t>
            </a:r>
          </a:p>
        </p:txBody>
      </p:sp>
      <p:grpSp>
        <p:nvGrpSpPr>
          <p:cNvPr id="7171" name="Group 19"/>
          <p:cNvGrpSpPr>
            <a:grpSpLocks/>
          </p:cNvGrpSpPr>
          <p:nvPr/>
        </p:nvGrpSpPr>
        <p:grpSpPr bwMode="auto">
          <a:xfrm>
            <a:off x="3222625" y="1800225"/>
            <a:ext cx="8640763" cy="4321175"/>
            <a:chOff x="2030" y="1134"/>
            <a:chExt cx="5443" cy="2722"/>
          </a:xfrm>
        </p:grpSpPr>
        <p:sp>
          <p:nvSpPr>
            <p:cNvPr id="7195" name="Rectangle 9"/>
            <p:cNvSpPr>
              <a:spLocks noChangeArrowheads="1"/>
            </p:cNvSpPr>
            <p:nvPr/>
          </p:nvSpPr>
          <p:spPr bwMode="auto">
            <a:xfrm>
              <a:off x="2030" y="1134"/>
              <a:ext cx="5443" cy="2722"/>
            </a:xfrm>
            <a:prstGeom prst="rect">
              <a:avLst/>
            </a:prstGeom>
            <a:noFill/>
            <a:ln w="1905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7196" name="Line 8"/>
            <p:cNvSpPr>
              <a:spLocks noChangeShapeType="1"/>
            </p:cNvSpPr>
            <p:nvPr/>
          </p:nvSpPr>
          <p:spPr bwMode="auto">
            <a:xfrm flipV="1">
              <a:off x="4751" y="1134"/>
              <a:ext cx="0" cy="2721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2" name="Line 17"/>
          <p:cNvSpPr>
            <a:spLocks noChangeShapeType="1"/>
          </p:cNvSpPr>
          <p:nvPr/>
        </p:nvSpPr>
        <p:spPr bwMode="auto">
          <a:xfrm flipV="1">
            <a:off x="1062038" y="1081088"/>
            <a:ext cx="2160587" cy="719137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Line 18"/>
          <p:cNvSpPr>
            <a:spLocks noChangeShapeType="1"/>
          </p:cNvSpPr>
          <p:nvPr/>
        </p:nvSpPr>
        <p:spPr bwMode="auto">
          <a:xfrm flipV="1">
            <a:off x="3222625" y="3960813"/>
            <a:ext cx="8623300" cy="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4" name="AutoShape 20"/>
          <p:cNvSpPr>
            <a:spLocks noChangeArrowheads="1"/>
          </p:cNvSpPr>
          <p:nvPr/>
        </p:nvSpPr>
        <p:spPr bwMode="auto">
          <a:xfrm>
            <a:off x="7902575" y="2124075"/>
            <a:ext cx="3602038" cy="1547813"/>
          </a:xfrm>
          <a:prstGeom prst="flowChartAlternateProcess">
            <a:avLst/>
          </a:prstGeom>
          <a:solidFill>
            <a:srgbClr val="6699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Strong 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Authentication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1800">
                <a:solidFill>
                  <a:schemeClr val="bg1"/>
                </a:solidFill>
              </a:rPr>
              <a:t>(</a:t>
            </a:r>
            <a:r>
              <a:rPr lang="en-US" sz="1800" i="1">
                <a:solidFill>
                  <a:schemeClr val="bg1"/>
                </a:solidFill>
              </a:rPr>
              <a:t>computer-&gt;computer</a:t>
            </a:r>
            <a:r>
              <a:rPr lang="en-US" sz="180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7175" name="Rectangle 22"/>
          <p:cNvSpPr>
            <a:spLocks noChangeArrowheads="1"/>
          </p:cNvSpPr>
          <p:nvPr/>
        </p:nvSpPr>
        <p:spPr bwMode="auto">
          <a:xfrm>
            <a:off x="3222625" y="1079500"/>
            <a:ext cx="4319588" cy="719138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Static / Offline</a:t>
            </a:r>
          </a:p>
        </p:txBody>
      </p:sp>
      <p:sp>
        <p:nvSpPr>
          <p:cNvPr id="7176" name="Rectangle 23"/>
          <p:cNvSpPr>
            <a:spLocks noChangeArrowheads="1"/>
          </p:cNvSpPr>
          <p:nvPr/>
        </p:nvSpPr>
        <p:spPr bwMode="auto">
          <a:xfrm>
            <a:off x="7542213" y="1081088"/>
            <a:ext cx="4319587" cy="719137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Dynamic / Online</a:t>
            </a:r>
          </a:p>
        </p:txBody>
      </p:sp>
      <p:sp>
        <p:nvSpPr>
          <p:cNvPr id="7177" name="Rectangle 24"/>
          <p:cNvSpPr>
            <a:spLocks noChangeArrowheads="1"/>
          </p:cNvSpPr>
          <p:nvPr/>
        </p:nvSpPr>
        <p:spPr bwMode="auto">
          <a:xfrm>
            <a:off x="1062038" y="1800225"/>
            <a:ext cx="2160587" cy="2160588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No Context</a:t>
            </a:r>
            <a:r>
              <a:rPr lang="en-US" sz="2000"/>
              <a:t> </a:t>
            </a:r>
            <a:br>
              <a:rPr lang="en-US" sz="2000"/>
            </a:br>
            <a:r>
              <a:rPr lang="en-US"/>
              <a:t>(or very little…)</a:t>
            </a:r>
          </a:p>
        </p:txBody>
      </p:sp>
      <p:sp>
        <p:nvSpPr>
          <p:cNvPr id="7178" name="Rectangle 26"/>
          <p:cNvSpPr>
            <a:spLocks noChangeArrowheads="1"/>
          </p:cNvSpPr>
          <p:nvPr/>
        </p:nvSpPr>
        <p:spPr bwMode="auto">
          <a:xfrm>
            <a:off x="1062038" y="3960813"/>
            <a:ext cx="2160587" cy="2160587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algn="ctr"/>
            <a:r>
              <a:rPr lang="en-US" sz="2400"/>
              <a:t>Contextual</a:t>
            </a:r>
          </a:p>
          <a:p>
            <a:pPr algn="ctr"/>
            <a:r>
              <a:rPr lang="en-US" sz="2400"/>
              <a:t>Information</a:t>
            </a:r>
            <a:br>
              <a:rPr lang="en-US" sz="2400"/>
            </a:br>
            <a:endParaRPr lang="en-US" sz="1800"/>
          </a:p>
          <a:p>
            <a:pPr algn="ctr"/>
            <a:r>
              <a:rPr lang="en-US"/>
              <a:t>Cryptographically–bound </a:t>
            </a:r>
            <a:r>
              <a:rPr lang="en-US" i="1" u="sng"/>
              <a:t>Data</a:t>
            </a:r>
            <a:r>
              <a:rPr lang="en-US"/>
              <a:t/>
            </a:r>
            <a:br>
              <a:rPr lang="en-US"/>
            </a:br>
            <a:r>
              <a:rPr lang="en-US"/>
              <a:t>or </a:t>
            </a:r>
            <a:r>
              <a:rPr lang="en-US" i="1" u="sng"/>
              <a:t>Semantics</a:t>
            </a:r>
          </a:p>
        </p:txBody>
      </p:sp>
      <p:sp>
        <p:nvSpPr>
          <p:cNvPr id="7179" name="AutoShape 27"/>
          <p:cNvSpPr>
            <a:spLocks noChangeArrowheads="1"/>
          </p:cNvSpPr>
          <p:nvPr/>
        </p:nvSpPr>
        <p:spPr bwMode="auto">
          <a:xfrm>
            <a:off x="3581400" y="4284663"/>
            <a:ext cx="3602038" cy="1547812"/>
          </a:xfrm>
          <a:prstGeom prst="flowChartAlternateProcess">
            <a:avLst/>
          </a:prstGeom>
          <a:solidFill>
            <a:srgbClr val="6699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Document-based 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Digital Signatures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en-US" sz="1800">
                <a:solidFill>
                  <a:schemeClr val="bg1"/>
                </a:solidFill>
              </a:rPr>
              <a:t>(</a:t>
            </a:r>
            <a:r>
              <a:rPr lang="en-US" sz="1800" i="1">
                <a:solidFill>
                  <a:schemeClr val="bg1"/>
                </a:solidFill>
              </a:rPr>
              <a:t>sign </a:t>
            </a:r>
            <a:r>
              <a:rPr lang="en-US" sz="1800" i="1">
                <a:solidFill>
                  <a:srgbClr val="FFFF00"/>
                </a:solidFill>
              </a:rPr>
              <a:t>this</a:t>
            </a:r>
            <a:r>
              <a:rPr lang="en-US" sz="180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7180" name="AutoShape 28"/>
          <p:cNvSpPr>
            <a:spLocks noChangeArrowheads="1"/>
          </p:cNvSpPr>
          <p:nvPr/>
        </p:nvSpPr>
        <p:spPr bwMode="auto">
          <a:xfrm>
            <a:off x="7902575" y="4284663"/>
            <a:ext cx="3602038" cy="1547812"/>
          </a:xfrm>
          <a:prstGeom prst="flowChartAlternateProcess">
            <a:avLst/>
          </a:prstGeom>
          <a:solidFill>
            <a:srgbClr val="3366FF"/>
          </a:solidFill>
          <a:ln w="31750">
            <a:solidFill>
              <a:srgbClr val="FFFF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Transaction-based 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Digital Signatures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en-US" sz="1800">
                <a:solidFill>
                  <a:schemeClr val="bg1"/>
                </a:solidFill>
              </a:rPr>
              <a:t>(</a:t>
            </a:r>
            <a:r>
              <a:rPr lang="en-US" sz="1800" i="1">
                <a:solidFill>
                  <a:schemeClr val="bg1"/>
                </a:solidFill>
              </a:rPr>
              <a:t>sign </a:t>
            </a:r>
            <a:r>
              <a:rPr lang="en-US" sz="1800" i="1">
                <a:solidFill>
                  <a:srgbClr val="FFFF00"/>
                </a:solidFill>
              </a:rPr>
              <a:t>to </a:t>
            </a:r>
            <a:r>
              <a:rPr lang="en-US" sz="1800" i="1" u="sng">
                <a:solidFill>
                  <a:srgbClr val="FFFF00"/>
                </a:solidFill>
              </a:rPr>
              <a:t>…</a:t>
            </a:r>
            <a:r>
              <a:rPr lang="en-US" sz="180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7181" name="AutoShape 30"/>
          <p:cNvSpPr>
            <a:spLocks noChangeArrowheads="1"/>
          </p:cNvSpPr>
          <p:nvPr/>
        </p:nvSpPr>
        <p:spPr bwMode="auto">
          <a:xfrm>
            <a:off x="3294063" y="6122988"/>
            <a:ext cx="8640762" cy="538162"/>
          </a:xfrm>
          <a:prstGeom prst="rightArrow">
            <a:avLst>
              <a:gd name="adj1" fmla="val 53981"/>
              <a:gd name="adj2" fmla="val 4162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bg1"/>
                </a:solidFill>
              </a:rPr>
              <a:t>-</a:t>
            </a:r>
            <a:r>
              <a:rPr lang="en-US" sz="1800"/>
              <a:t>                                          </a:t>
            </a:r>
            <a:r>
              <a:rPr lang="en-US" sz="1800">
                <a:solidFill>
                  <a:srgbClr val="FFFF00"/>
                </a:solidFill>
              </a:rPr>
              <a:t>Security</a:t>
            </a:r>
            <a:r>
              <a:rPr lang="en-US" sz="1800"/>
              <a:t>                                          </a:t>
            </a:r>
            <a:r>
              <a:rPr lang="en-US" sz="180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7182" name="AutoShape 32"/>
          <p:cNvSpPr>
            <a:spLocks noChangeArrowheads="1"/>
          </p:cNvSpPr>
          <p:nvPr/>
        </p:nvSpPr>
        <p:spPr bwMode="auto">
          <a:xfrm rot="5400000">
            <a:off x="-1621631" y="3583781"/>
            <a:ext cx="4321175" cy="754063"/>
          </a:xfrm>
          <a:prstGeom prst="rightArrow">
            <a:avLst>
              <a:gd name="adj1" fmla="val 49898"/>
              <a:gd name="adj2" fmla="val 26530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90000" tIns="10800" anchor="ctr"/>
          <a:lstStyle/>
          <a:p>
            <a:pPr algn="ctr"/>
            <a:r>
              <a:rPr lang="en-US" sz="1800" b="1">
                <a:solidFill>
                  <a:schemeClr val="bg1"/>
                </a:solidFill>
              </a:rPr>
              <a:t>-</a:t>
            </a:r>
            <a:r>
              <a:rPr lang="en-US" sz="1800"/>
              <a:t>                 </a:t>
            </a:r>
            <a:r>
              <a:rPr lang="en-US" sz="1800">
                <a:solidFill>
                  <a:srgbClr val="FFFF00"/>
                </a:solidFill>
              </a:rPr>
              <a:t>Context</a:t>
            </a:r>
            <a:r>
              <a:rPr lang="en-US" sz="1800"/>
              <a:t>                </a:t>
            </a:r>
            <a:r>
              <a:rPr lang="en-US" sz="180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7183" name="AutoShape 22"/>
          <p:cNvSpPr>
            <a:spLocks noChangeArrowheads="1"/>
          </p:cNvSpPr>
          <p:nvPr/>
        </p:nvSpPr>
        <p:spPr bwMode="auto">
          <a:xfrm>
            <a:off x="5165725" y="3671888"/>
            <a:ext cx="431800" cy="612775"/>
          </a:xfrm>
          <a:prstGeom prst="downArrow">
            <a:avLst>
              <a:gd name="adj1" fmla="val 50000"/>
              <a:gd name="adj2" fmla="val 35478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184" name="AutoShape 23"/>
          <p:cNvSpPr>
            <a:spLocks noChangeArrowheads="1"/>
          </p:cNvSpPr>
          <p:nvPr/>
        </p:nvSpPr>
        <p:spPr bwMode="auto">
          <a:xfrm>
            <a:off x="5165725" y="3671888"/>
            <a:ext cx="431800" cy="612775"/>
          </a:xfrm>
          <a:prstGeom prst="downArrow">
            <a:avLst>
              <a:gd name="adj1" fmla="val 50000"/>
              <a:gd name="adj2" fmla="val 35478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185" name="AutoShape 24"/>
          <p:cNvSpPr>
            <a:spLocks noChangeArrowheads="1"/>
          </p:cNvSpPr>
          <p:nvPr/>
        </p:nvSpPr>
        <p:spPr bwMode="auto">
          <a:xfrm rot="-5400000">
            <a:off x="7326313" y="2519362"/>
            <a:ext cx="431800" cy="720725"/>
          </a:xfrm>
          <a:prstGeom prst="downArrow">
            <a:avLst>
              <a:gd name="adj1" fmla="val 50000"/>
              <a:gd name="adj2" fmla="val 41728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186" name="AutoShape 25"/>
          <p:cNvSpPr>
            <a:spLocks noChangeArrowheads="1"/>
          </p:cNvSpPr>
          <p:nvPr/>
        </p:nvSpPr>
        <p:spPr bwMode="auto">
          <a:xfrm>
            <a:off x="9486900" y="3671888"/>
            <a:ext cx="431800" cy="612775"/>
          </a:xfrm>
          <a:prstGeom prst="downArrow">
            <a:avLst>
              <a:gd name="adj1" fmla="val 50000"/>
              <a:gd name="adj2" fmla="val 35478"/>
            </a:avLst>
          </a:prstGeom>
          <a:gradFill rotWithShape="1">
            <a:gsLst>
              <a:gs pos="0">
                <a:srgbClr val="6699FF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187" name="AutoShape 26"/>
          <p:cNvSpPr>
            <a:spLocks noChangeArrowheads="1"/>
          </p:cNvSpPr>
          <p:nvPr/>
        </p:nvSpPr>
        <p:spPr bwMode="auto">
          <a:xfrm rot="-5400000">
            <a:off x="7326313" y="4716462"/>
            <a:ext cx="431800" cy="720725"/>
          </a:xfrm>
          <a:prstGeom prst="downArrow">
            <a:avLst>
              <a:gd name="adj1" fmla="val 50000"/>
              <a:gd name="adj2" fmla="val 41728"/>
            </a:avLst>
          </a:prstGeom>
          <a:gradFill rotWithShape="1">
            <a:gsLst>
              <a:gs pos="0">
                <a:srgbClr val="6699FF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188" name="AutoShape 32"/>
          <p:cNvSpPr>
            <a:spLocks noChangeArrowheads="1"/>
          </p:cNvSpPr>
          <p:nvPr/>
        </p:nvSpPr>
        <p:spPr bwMode="auto">
          <a:xfrm rot="-5400000">
            <a:off x="7326313" y="2519362"/>
            <a:ext cx="431800" cy="720725"/>
          </a:xfrm>
          <a:prstGeom prst="downArrow">
            <a:avLst>
              <a:gd name="adj1" fmla="val 50000"/>
              <a:gd name="adj2" fmla="val 41728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189" name="AutoShape 33"/>
          <p:cNvSpPr>
            <a:spLocks noChangeArrowheads="1"/>
          </p:cNvSpPr>
          <p:nvPr/>
        </p:nvSpPr>
        <p:spPr bwMode="auto">
          <a:xfrm rot="-5400000">
            <a:off x="7326313" y="4716462"/>
            <a:ext cx="431800" cy="720725"/>
          </a:xfrm>
          <a:prstGeom prst="downArrow">
            <a:avLst>
              <a:gd name="adj1" fmla="val 50000"/>
              <a:gd name="adj2" fmla="val 41728"/>
            </a:avLst>
          </a:prstGeom>
          <a:gradFill rotWithShape="1">
            <a:gsLst>
              <a:gs pos="0">
                <a:srgbClr val="6699FF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190" name="Oval 27"/>
          <p:cNvSpPr>
            <a:spLocks noChangeArrowheads="1"/>
          </p:cNvSpPr>
          <p:nvPr/>
        </p:nvSpPr>
        <p:spPr bwMode="auto">
          <a:xfrm>
            <a:off x="6607175" y="3168650"/>
            <a:ext cx="1835150" cy="755650"/>
          </a:xfrm>
          <a:prstGeom prst="ellipse">
            <a:avLst/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54000" tIns="10800" rIns="54000" anchor="ctr"/>
          <a:lstStyle/>
          <a:p>
            <a:pPr algn="ctr"/>
            <a:r>
              <a:rPr lang="en-US"/>
              <a:t>2F</a:t>
            </a:r>
            <a:r>
              <a:rPr lang="en-US" sz="1800"/>
              <a:t> </a:t>
            </a:r>
            <a:r>
              <a:rPr lang="en-US" sz="1400"/>
              <a:t>or </a:t>
            </a:r>
            <a:br>
              <a:rPr lang="en-US" sz="1400"/>
            </a:br>
            <a:r>
              <a:rPr lang="en-US" sz="1400" i="1"/>
              <a:t>MatchOnCard</a:t>
            </a:r>
          </a:p>
        </p:txBody>
      </p:sp>
      <p:grpSp>
        <p:nvGrpSpPr>
          <p:cNvPr id="6173" name="Group 29"/>
          <p:cNvGrpSpPr>
            <a:grpSpLocks/>
          </p:cNvGrpSpPr>
          <p:nvPr/>
        </p:nvGrpSpPr>
        <p:grpSpPr bwMode="auto">
          <a:xfrm>
            <a:off x="6497638" y="5472113"/>
            <a:ext cx="2230437" cy="611187"/>
            <a:chOff x="4094" y="3447"/>
            <a:chExt cx="1405" cy="385"/>
          </a:xfrm>
        </p:grpSpPr>
        <p:sp>
          <p:nvSpPr>
            <p:cNvPr id="7192" name="Oval 28"/>
            <p:cNvSpPr>
              <a:spLocks noChangeArrowheads="1"/>
            </p:cNvSpPr>
            <p:nvPr/>
          </p:nvSpPr>
          <p:spPr bwMode="auto">
            <a:xfrm>
              <a:off x="4162" y="3447"/>
              <a:ext cx="1156" cy="385"/>
            </a:xfrm>
            <a:prstGeom prst="ellipse">
              <a:avLst/>
            </a:prstGeom>
            <a:gradFill rotWithShape="1">
              <a:gsLst>
                <a:gs pos="0">
                  <a:srgbClr val="6699FF"/>
                </a:gs>
                <a:gs pos="100000">
                  <a:srgbClr val="3366FF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000" i="1">
                  <a:solidFill>
                    <a:srgbClr val="FFFF00"/>
                  </a:solidFill>
                </a:rPr>
                <a:t>WYSIWYS</a:t>
              </a:r>
            </a:p>
          </p:txBody>
        </p:sp>
        <p:sp>
          <p:nvSpPr>
            <p:cNvPr id="7193" name="AutoShape 27"/>
            <p:cNvSpPr>
              <a:spLocks noChangeArrowheads="1"/>
            </p:cNvSpPr>
            <p:nvPr/>
          </p:nvSpPr>
          <p:spPr bwMode="auto">
            <a:xfrm rot="10800000">
              <a:off x="5250" y="3568"/>
              <a:ext cx="249" cy="159"/>
            </a:xfrm>
            <a:prstGeom prst="notchedRightArrow">
              <a:avLst>
                <a:gd name="adj1" fmla="val 50000"/>
                <a:gd name="adj2" fmla="val 39151"/>
              </a:avLst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en-US" sz="1800">
                <a:latin typeface="Arial" charset="0"/>
              </a:endParaRPr>
            </a:p>
          </p:txBody>
        </p:sp>
        <p:sp>
          <p:nvSpPr>
            <p:cNvPr id="7194" name="AutoShape 20"/>
            <p:cNvSpPr>
              <a:spLocks noChangeArrowheads="1"/>
            </p:cNvSpPr>
            <p:nvPr/>
          </p:nvSpPr>
          <p:spPr bwMode="auto">
            <a:xfrm>
              <a:off x="4094" y="3552"/>
              <a:ext cx="249" cy="159"/>
            </a:xfrm>
            <a:prstGeom prst="notchedRightArrow">
              <a:avLst>
                <a:gd name="adj1" fmla="val 50000"/>
                <a:gd name="adj2" fmla="val 39151"/>
              </a:avLst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2"/>
          <p:cNvSpPr txBox="1">
            <a:spLocks/>
          </p:cNvSpPr>
          <p:nvPr/>
        </p:nvSpPr>
        <p:spPr bwMode="auto">
          <a:xfrm>
            <a:off x="557213" y="0"/>
            <a:ext cx="11647487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0000"/>
              </a:lnSpc>
            </a:pPr>
            <a:r>
              <a:rPr lang="en-US" sz="4400" b="1">
                <a:solidFill>
                  <a:schemeClr val="hlink"/>
                </a:solidFill>
                <a:latin typeface="Calibri" pitchFamily="34" charset="0"/>
              </a:rPr>
              <a:t>Brazil: Digital Signature Use Cases</a:t>
            </a:r>
            <a:endParaRPr lang="en-US" sz="4400">
              <a:solidFill>
                <a:schemeClr val="hlink"/>
              </a:solidFill>
              <a:latin typeface="Calibri" pitchFamily="34" charset="0"/>
            </a:endParaRPr>
          </a:p>
        </p:txBody>
      </p:sp>
      <p:sp>
        <p:nvSpPr>
          <p:cNvPr id="8194" name="Rectangle 9"/>
          <p:cNvSpPr>
            <a:spLocks noChangeArrowheads="1"/>
          </p:cNvSpPr>
          <p:nvPr/>
        </p:nvSpPr>
        <p:spPr bwMode="auto">
          <a:xfrm>
            <a:off x="161925" y="1728788"/>
            <a:ext cx="11879263" cy="4932362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8195" name="Line 8"/>
          <p:cNvSpPr>
            <a:spLocks noChangeShapeType="1"/>
          </p:cNvSpPr>
          <p:nvPr/>
        </p:nvSpPr>
        <p:spPr bwMode="auto">
          <a:xfrm flipV="1">
            <a:off x="8081963" y="1944688"/>
            <a:ext cx="0" cy="4716462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6" name="Line 8"/>
          <p:cNvSpPr>
            <a:spLocks noChangeShapeType="1"/>
          </p:cNvSpPr>
          <p:nvPr/>
        </p:nvSpPr>
        <p:spPr bwMode="auto">
          <a:xfrm flipV="1">
            <a:off x="4122738" y="1728788"/>
            <a:ext cx="0" cy="489585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Rectangle 22"/>
          <p:cNvSpPr>
            <a:spLocks noChangeArrowheads="1"/>
          </p:cNvSpPr>
          <p:nvPr/>
        </p:nvSpPr>
        <p:spPr bwMode="auto">
          <a:xfrm>
            <a:off x="161925" y="1008063"/>
            <a:ext cx="3960813" cy="719137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e-Government</a:t>
            </a:r>
          </a:p>
        </p:txBody>
      </p:sp>
      <p:sp>
        <p:nvSpPr>
          <p:cNvPr id="8198" name="Rectangle 22"/>
          <p:cNvSpPr>
            <a:spLocks noChangeArrowheads="1"/>
          </p:cNvSpPr>
          <p:nvPr/>
        </p:nvSpPr>
        <p:spPr bwMode="auto">
          <a:xfrm>
            <a:off x="4122738" y="1008063"/>
            <a:ext cx="3960812" cy="719137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e-Corporation</a:t>
            </a:r>
          </a:p>
        </p:txBody>
      </p:sp>
      <p:sp>
        <p:nvSpPr>
          <p:cNvPr id="8199" name="Rectangle 22"/>
          <p:cNvSpPr>
            <a:spLocks noChangeArrowheads="1"/>
          </p:cNvSpPr>
          <p:nvPr/>
        </p:nvSpPr>
        <p:spPr bwMode="auto">
          <a:xfrm>
            <a:off x="8081963" y="1008063"/>
            <a:ext cx="3960812" cy="719137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e-Banking</a:t>
            </a:r>
          </a:p>
        </p:txBody>
      </p:sp>
      <p:sp>
        <p:nvSpPr>
          <p:cNvPr id="8200" name="AutoShape 27"/>
          <p:cNvSpPr>
            <a:spLocks noChangeArrowheads="1"/>
          </p:cNvSpPr>
          <p:nvPr/>
        </p:nvSpPr>
        <p:spPr bwMode="auto">
          <a:xfrm>
            <a:off x="306388" y="1908175"/>
            <a:ext cx="3671887" cy="684213"/>
          </a:xfrm>
          <a:prstGeom prst="flowChartAlternateProcess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Federal and Local </a:t>
            </a:r>
            <a:r>
              <a:rPr lang="en-US" b="1" u="sng">
                <a:solidFill>
                  <a:schemeClr val="bg1"/>
                </a:solidFill>
              </a:rPr>
              <a:t>Gov. Services</a:t>
            </a:r>
            <a:r>
              <a:rPr lang="en-US"/>
              <a:t> 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“ICP-Brasil”</a:t>
            </a:r>
          </a:p>
        </p:txBody>
      </p:sp>
      <p:sp>
        <p:nvSpPr>
          <p:cNvPr id="8201" name="AutoShape 27"/>
          <p:cNvSpPr>
            <a:spLocks noChangeArrowheads="1"/>
          </p:cNvSpPr>
          <p:nvPr/>
        </p:nvSpPr>
        <p:spPr bwMode="auto">
          <a:xfrm>
            <a:off x="2249488" y="4105275"/>
            <a:ext cx="1657350" cy="647700"/>
          </a:xfrm>
          <a:prstGeom prst="flowChartAlternateProcess">
            <a:avLst/>
          </a:prstGeom>
          <a:solidFill>
            <a:schemeClr val="accent1"/>
          </a:solidFill>
          <a:ln w="31750">
            <a:solidFill>
              <a:srgbClr val="FFFF99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bg1"/>
                </a:solidFill>
              </a:rPr>
              <a:t>Offline or </a:t>
            </a:r>
            <a:br>
              <a:rPr lang="en-US" sz="1400">
                <a:solidFill>
                  <a:schemeClr val="bg1"/>
                </a:solidFill>
              </a:rPr>
            </a:br>
            <a:r>
              <a:rPr lang="en-US" sz="1400" u="sng">
                <a:solidFill>
                  <a:schemeClr val="bg1"/>
                </a:solidFill>
              </a:rPr>
              <a:t>Browser</a:t>
            </a:r>
            <a:r>
              <a:rPr lang="en-US" sz="1400">
                <a:solidFill>
                  <a:schemeClr val="bg1"/>
                </a:solidFill>
              </a:rPr>
              <a:t>-based</a:t>
            </a:r>
            <a:endParaRPr lang="en-US" sz="900">
              <a:solidFill>
                <a:schemeClr val="bg1"/>
              </a:solidFill>
            </a:endParaRPr>
          </a:p>
        </p:txBody>
      </p:sp>
      <p:sp>
        <p:nvSpPr>
          <p:cNvPr id="8202" name="Line 8"/>
          <p:cNvSpPr>
            <a:spLocks noChangeShapeType="1"/>
          </p:cNvSpPr>
          <p:nvPr/>
        </p:nvSpPr>
        <p:spPr bwMode="auto">
          <a:xfrm flipH="1" flipV="1">
            <a:off x="2141538" y="4032250"/>
            <a:ext cx="0" cy="1512888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Rectangle 22"/>
          <p:cNvSpPr>
            <a:spLocks noChangeArrowheads="1"/>
          </p:cNvSpPr>
          <p:nvPr/>
        </p:nvSpPr>
        <p:spPr bwMode="auto">
          <a:xfrm>
            <a:off x="304800" y="3529013"/>
            <a:ext cx="1835150" cy="468312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bg1"/>
                </a:solidFill>
              </a:rPr>
              <a:t>Login</a:t>
            </a:r>
          </a:p>
        </p:txBody>
      </p:sp>
      <p:sp>
        <p:nvSpPr>
          <p:cNvPr id="8204" name="Rectangle 22"/>
          <p:cNvSpPr>
            <a:spLocks noChangeArrowheads="1"/>
          </p:cNvSpPr>
          <p:nvPr/>
        </p:nvSpPr>
        <p:spPr bwMode="auto">
          <a:xfrm>
            <a:off x="2139950" y="3529013"/>
            <a:ext cx="1836738" cy="468312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bg1"/>
                </a:solidFill>
              </a:rPr>
              <a:t>Doc Signatures</a:t>
            </a:r>
          </a:p>
        </p:txBody>
      </p:sp>
      <p:sp>
        <p:nvSpPr>
          <p:cNvPr id="8205" name="AutoShape 27"/>
          <p:cNvSpPr>
            <a:spLocks noChangeArrowheads="1"/>
          </p:cNvSpPr>
          <p:nvPr/>
        </p:nvSpPr>
        <p:spPr bwMode="auto">
          <a:xfrm>
            <a:off x="377825" y="4105275"/>
            <a:ext cx="1654175" cy="647700"/>
          </a:xfrm>
          <a:prstGeom prst="flowChartAlternateProcess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bg1"/>
                </a:solidFill>
              </a:rPr>
              <a:t>TLS</a:t>
            </a:r>
            <a:br>
              <a:rPr lang="en-US" sz="1400">
                <a:solidFill>
                  <a:schemeClr val="bg1"/>
                </a:solidFill>
              </a:rPr>
            </a:br>
            <a:r>
              <a:rPr lang="en-US" sz="1400">
                <a:solidFill>
                  <a:schemeClr val="bg1"/>
                </a:solidFill>
              </a:rPr>
              <a:t>client-auth</a:t>
            </a:r>
            <a:endParaRPr lang="en-US" sz="900">
              <a:solidFill>
                <a:schemeClr val="bg1"/>
              </a:solidFill>
            </a:endParaRPr>
          </a:p>
        </p:txBody>
      </p:sp>
      <p:sp>
        <p:nvSpPr>
          <p:cNvPr id="8206" name="AutoShape 27"/>
          <p:cNvSpPr>
            <a:spLocks noChangeArrowheads="1"/>
          </p:cNvSpPr>
          <p:nvPr/>
        </p:nvSpPr>
        <p:spPr bwMode="auto">
          <a:xfrm>
            <a:off x="306388" y="2736850"/>
            <a:ext cx="3671887" cy="647700"/>
          </a:xfrm>
          <a:prstGeom prst="flowChartAlternateProcess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chemeClr val="bg1"/>
                </a:solidFill>
              </a:rPr>
              <a:t>Tax</a:t>
            </a:r>
            <a:r>
              <a:rPr lang="en-US" sz="1200">
                <a:solidFill>
                  <a:schemeClr val="bg1"/>
                </a:solidFill>
              </a:rPr>
              <a:t> and </a:t>
            </a:r>
            <a:r>
              <a:rPr lang="en-US" sz="1200" b="1">
                <a:solidFill>
                  <a:schemeClr val="bg1"/>
                </a:solidFill>
              </a:rPr>
              <a:t>Invoice</a:t>
            </a:r>
            <a:r>
              <a:rPr lang="en-US" sz="1200">
                <a:solidFill>
                  <a:schemeClr val="bg1"/>
                </a:solidFill>
              </a:rPr>
              <a:t> Systems,</a:t>
            </a:r>
            <a:r>
              <a:rPr lang="en-US" sz="1200" b="1">
                <a:solidFill>
                  <a:schemeClr val="bg1"/>
                </a:solidFill>
              </a:rPr>
              <a:t> Legal </a:t>
            </a:r>
            <a:r>
              <a:rPr lang="en-US" sz="1200">
                <a:solidFill>
                  <a:schemeClr val="bg1"/>
                </a:solidFill>
              </a:rPr>
              <a:t>System, </a:t>
            </a:r>
            <a:br>
              <a:rPr lang="en-US" sz="1200">
                <a:solidFill>
                  <a:schemeClr val="bg1"/>
                </a:solidFill>
              </a:rPr>
            </a:br>
            <a:r>
              <a:rPr lang="en-US" sz="1200" b="1">
                <a:solidFill>
                  <a:schemeClr val="bg1"/>
                </a:solidFill>
              </a:rPr>
              <a:t>Central</a:t>
            </a:r>
            <a:r>
              <a:rPr lang="en-US" sz="1200">
                <a:solidFill>
                  <a:schemeClr val="bg1"/>
                </a:solidFill>
              </a:rPr>
              <a:t> </a:t>
            </a:r>
            <a:r>
              <a:rPr lang="en-US" sz="1200" b="1">
                <a:solidFill>
                  <a:schemeClr val="bg1"/>
                </a:solidFill>
              </a:rPr>
              <a:t>Bank</a:t>
            </a:r>
            <a:r>
              <a:rPr lang="en-US" sz="1200">
                <a:solidFill>
                  <a:schemeClr val="bg1"/>
                </a:solidFill>
              </a:rPr>
              <a:t>, President and Congress,</a:t>
            </a:r>
            <a:br>
              <a:rPr lang="en-US" sz="1200">
                <a:solidFill>
                  <a:schemeClr val="bg1"/>
                </a:solidFill>
              </a:rPr>
            </a:br>
            <a:r>
              <a:rPr lang="en-US" sz="1200" b="1">
                <a:solidFill>
                  <a:schemeClr val="bg1"/>
                </a:solidFill>
              </a:rPr>
              <a:t>Student</a:t>
            </a:r>
            <a:r>
              <a:rPr lang="en-US" sz="1200">
                <a:solidFill>
                  <a:schemeClr val="bg1"/>
                </a:solidFill>
              </a:rPr>
              <a:t> Cards</a:t>
            </a:r>
          </a:p>
        </p:txBody>
      </p:sp>
      <p:sp>
        <p:nvSpPr>
          <p:cNvPr id="8207" name="AutoShape 27"/>
          <p:cNvSpPr>
            <a:spLocks noChangeArrowheads="1"/>
          </p:cNvSpPr>
          <p:nvPr/>
        </p:nvSpPr>
        <p:spPr bwMode="auto">
          <a:xfrm>
            <a:off x="2249488" y="4860925"/>
            <a:ext cx="1657350" cy="647700"/>
          </a:xfrm>
          <a:prstGeom prst="flowChartAlternateProcess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Legally</a:t>
            </a:r>
            <a:r>
              <a:rPr lang="en-US">
                <a:solidFill>
                  <a:schemeClr val="bg1"/>
                </a:solidFill>
              </a:rPr>
              <a:t> Binding</a:t>
            </a:r>
            <a:br>
              <a:rPr lang="en-US">
                <a:solidFill>
                  <a:schemeClr val="bg1"/>
                </a:solidFill>
              </a:rPr>
            </a:br>
            <a:r>
              <a:rPr lang="en-US">
                <a:solidFill>
                  <a:schemeClr val="bg1"/>
                </a:solidFill>
              </a:rPr>
              <a:t>Contracts</a:t>
            </a:r>
          </a:p>
        </p:txBody>
      </p:sp>
      <p:sp>
        <p:nvSpPr>
          <p:cNvPr id="8208" name="AutoShape 27"/>
          <p:cNvSpPr>
            <a:spLocks noChangeArrowheads="1"/>
          </p:cNvSpPr>
          <p:nvPr/>
        </p:nvSpPr>
        <p:spPr bwMode="auto">
          <a:xfrm>
            <a:off x="4265613" y="1908175"/>
            <a:ext cx="3671887" cy="684213"/>
          </a:xfrm>
          <a:prstGeom prst="flowChartAlternateProcess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Smart Employee Identity Cards</a:t>
            </a:r>
            <a:br>
              <a:rPr lang="en-US">
                <a:solidFill>
                  <a:schemeClr val="bg1"/>
                </a:solidFill>
              </a:rPr>
            </a:br>
            <a:r>
              <a:rPr lang="en-US">
                <a:solidFill>
                  <a:schemeClr val="bg1"/>
                </a:solidFill>
              </a:rPr>
              <a:t>Banrisul S.A.</a:t>
            </a:r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>
            <a:off x="6210300" y="4105275"/>
            <a:ext cx="1657350" cy="647700"/>
          </a:xfrm>
          <a:prstGeom prst="flowChartAlternateProcess">
            <a:avLst/>
          </a:prstGeom>
          <a:solidFill>
            <a:schemeClr val="accent1"/>
          </a:solidFill>
          <a:ln w="31750">
            <a:solidFill>
              <a:srgbClr val="FFFF99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u="sng">
                <a:solidFill>
                  <a:schemeClr val="bg1"/>
                </a:solidFill>
              </a:rPr>
              <a:t>Browser</a:t>
            </a:r>
            <a:r>
              <a:rPr lang="en-US" sz="1400">
                <a:solidFill>
                  <a:schemeClr val="bg1"/>
                </a:solidFill>
              </a:rPr>
              <a:t>-based</a:t>
            </a:r>
            <a:br>
              <a:rPr lang="en-US" sz="1400">
                <a:solidFill>
                  <a:schemeClr val="bg1"/>
                </a:solidFill>
              </a:rPr>
            </a:br>
            <a:r>
              <a:rPr lang="en-US" sz="1400">
                <a:solidFill>
                  <a:schemeClr val="bg1"/>
                </a:solidFill>
              </a:rPr>
              <a:t>(java-applets)</a:t>
            </a:r>
            <a:endParaRPr lang="en-US" sz="900">
              <a:solidFill>
                <a:schemeClr val="bg1"/>
              </a:solidFill>
            </a:endParaRPr>
          </a:p>
        </p:txBody>
      </p:sp>
      <p:sp>
        <p:nvSpPr>
          <p:cNvPr id="8210" name="Line 8"/>
          <p:cNvSpPr>
            <a:spLocks noChangeShapeType="1"/>
          </p:cNvSpPr>
          <p:nvPr/>
        </p:nvSpPr>
        <p:spPr bwMode="auto">
          <a:xfrm flipH="1" flipV="1">
            <a:off x="6102350" y="4032250"/>
            <a:ext cx="0" cy="1512888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1" name="Rectangle 22"/>
          <p:cNvSpPr>
            <a:spLocks noChangeArrowheads="1"/>
          </p:cNvSpPr>
          <p:nvPr/>
        </p:nvSpPr>
        <p:spPr bwMode="auto">
          <a:xfrm>
            <a:off x="4265613" y="3529013"/>
            <a:ext cx="1835150" cy="468312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bg1"/>
                </a:solidFill>
              </a:rPr>
              <a:t>Login</a:t>
            </a:r>
          </a:p>
        </p:txBody>
      </p:sp>
      <p:sp>
        <p:nvSpPr>
          <p:cNvPr id="8212" name="Rectangle 22"/>
          <p:cNvSpPr>
            <a:spLocks noChangeArrowheads="1"/>
          </p:cNvSpPr>
          <p:nvPr/>
        </p:nvSpPr>
        <p:spPr bwMode="auto">
          <a:xfrm>
            <a:off x="6102350" y="3529013"/>
            <a:ext cx="1836738" cy="468312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bg1"/>
                </a:solidFill>
              </a:rPr>
              <a:t>Doc Signatures</a:t>
            </a:r>
          </a:p>
        </p:txBody>
      </p:sp>
      <p:sp>
        <p:nvSpPr>
          <p:cNvPr id="8213" name="AutoShape 27"/>
          <p:cNvSpPr>
            <a:spLocks noChangeArrowheads="1"/>
          </p:cNvSpPr>
          <p:nvPr/>
        </p:nvSpPr>
        <p:spPr bwMode="auto">
          <a:xfrm>
            <a:off x="4338638" y="4105275"/>
            <a:ext cx="1654175" cy="647700"/>
          </a:xfrm>
          <a:prstGeom prst="flowChartAlternateProcess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bg1"/>
                </a:solidFill>
              </a:rPr>
              <a:t>TLS or Kerberos</a:t>
            </a:r>
            <a:br>
              <a:rPr lang="en-US" sz="1400">
                <a:solidFill>
                  <a:schemeClr val="bg1"/>
                </a:solidFill>
              </a:rPr>
            </a:br>
            <a:r>
              <a:rPr lang="en-US" sz="1400">
                <a:solidFill>
                  <a:schemeClr val="bg1"/>
                </a:solidFill>
              </a:rPr>
              <a:t>client-auth</a:t>
            </a:r>
            <a:endParaRPr lang="en-US" sz="900">
              <a:solidFill>
                <a:schemeClr val="bg1"/>
              </a:solidFill>
            </a:endParaRPr>
          </a:p>
        </p:txBody>
      </p:sp>
      <p:sp>
        <p:nvSpPr>
          <p:cNvPr id="8214" name="AutoShape 27"/>
          <p:cNvSpPr>
            <a:spLocks noChangeArrowheads="1"/>
          </p:cNvSpPr>
          <p:nvPr/>
        </p:nvSpPr>
        <p:spPr bwMode="auto">
          <a:xfrm>
            <a:off x="4265613" y="2773363"/>
            <a:ext cx="3671887" cy="647700"/>
          </a:xfrm>
          <a:prstGeom prst="flowChartAlternateProcess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PC &amp; </a:t>
            </a:r>
            <a:r>
              <a:rPr lang="en-US" sz="1200" b="1">
                <a:solidFill>
                  <a:schemeClr val="bg1"/>
                </a:solidFill>
              </a:rPr>
              <a:t>Network</a:t>
            </a:r>
            <a:r>
              <a:rPr lang="en-US" sz="1200">
                <a:solidFill>
                  <a:schemeClr val="bg1"/>
                </a:solidFill>
              </a:rPr>
              <a:t> Access, Intranet </a:t>
            </a:r>
            <a:r>
              <a:rPr lang="en-US" sz="1200" b="1">
                <a:solidFill>
                  <a:schemeClr val="bg1"/>
                </a:solidFill>
              </a:rPr>
              <a:t>Portal</a:t>
            </a:r>
            <a:r>
              <a:rPr lang="en-US" sz="1200">
                <a:solidFill>
                  <a:schemeClr val="bg1"/>
                </a:solidFill>
              </a:rPr>
              <a:t> Login,</a:t>
            </a:r>
          </a:p>
          <a:p>
            <a:pPr algn="ctr"/>
            <a:r>
              <a:rPr lang="en-US" sz="1200" b="1">
                <a:solidFill>
                  <a:schemeClr val="bg1"/>
                </a:solidFill>
              </a:rPr>
              <a:t>Restricted</a:t>
            </a:r>
            <a:r>
              <a:rPr lang="en-US" sz="1200">
                <a:solidFill>
                  <a:schemeClr val="bg1"/>
                </a:solidFill>
              </a:rPr>
              <a:t> and </a:t>
            </a:r>
            <a:r>
              <a:rPr lang="en-US" sz="1200" b="1">
                <a:solidFill>
                  <a:schemeClr val="bg1"/>
                </a:solidFill>
              </a:rPr>
              <a:t>Supervisory</a:t>
            </a:r>
            <a:r>
              <a:rPr lang="en-US" sz="1200">
                <a:solidFill>
                  <a:schemeClr val="bg1"/>
                </a:solidFill>
              </a:rPr>
              <a:t> Functions</a:t>
            </a:r>
          </a:p>
        </p:txBody>
      </p:sp>
      <p:sp>
        <p:nvSpPr>
          <p:cNvPr id="8215" name="AutoShape 27"/>
          <p:cNvSpPr>
            <a:spLocks noChangeArrowheads="1"/>
          </p:cNvSpPr>
          <p:nvPr/>
        </p:nvSpPr>
        <p:spPr bwMode="auto">
          <a:xfrm>
            <a:off x="6210300" y="4860925"/>
            <a:ext cx="1657350" cy="647700"/>
          </a:xfrm>
          <a:prstGeom prst="flowChartAlternateProcess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Agree, Accept,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rgbClr val="FFFF00"/>
                </a:solidFill>
              </a:rPr>
              <a:t>Understand</a:t>
            </a:r>
          </a:p>
        </p:txBody>
      </p:sp>
      <p:sp>
        <p:nvSpPr>
          <p:cNvPr id="8216" name="AutoShape 27"/>
          <p:cNvSpPr>
            <a:spLocks noChangeArrowheads="1"/>
          </p:cNvSpPr>
          <p:nvPr/>
        </p:nvSpPr>
        <p:spPr bwMode="auto">
          <a:xfrm>
            <a:off x="8226425" y="1908175"/>
            <a:ext cx="3671888" cy="684213"/>
          </a:xfrm>
          <a:prstGeom prst="flowChartAlternateProcess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Smart </a:t>
            </a:r>
            <a:r>
              <a:rPr lang="en-US" b="1" u="sng">
                <a:solidFill>
                  <a:schemeClr val="bg1"/>
                </a:solidFill>
              </a:rPr>
              <a:t>Internet</a:t>
            </a:r>
            <a:r>
              <a:rPr lang="en-US">
                <a:solidFill>
                  <a:schemeClr val="bg1"/>
                </a:solidFill>
              </a:rPr>
              <a:t> + </a:t>
            </a:r>
            <a:r>
              <a:rPr lang="en-US" b="1">
                <a:solidFill>
                  <a:schemeClr val="bg1"/>
                </a:solidFill>
              </a:rPr>
              <a:t>Payment</a:t>
            </a:r>
            <a:r>
              <a:rPr lang="en-US">
                <a:solidFill>
                  <a:schemeClr val="bg1"/>
                </a:solidFill>
              </a:rPr>
              <a:t> Cards</a:t>
            </a:r>
            <a:br>
              <a:rPr lang="en-US">
                <a:solidFill>
                  <a:schemeClr val="bg1"/>
                </a:solidFill>
              </a:rPr>
            </a:br>
            <a:r>
              <a:rPr lang="en-US">
                <a:solidFill>
                  <a:schemeClr val="bg1"/>
                </a:solidFill>
              </a:rPr>
              <a:t>Banrisul S.A.</a:t>
            </a:r>
          </a:p>
        </p:txBody>
      </p:sp>
      <p:sp>
        <p:nvSpPr>
          <p:cNvPr id="8217" name="AutoShape 27"/>
          <p:cNvSpPr>
            <a:spLocks noChangeArrowheads="1"/>
          </p:cNvSpPr>
          <p:nvPr/>
        </p:nvSpPr>
        <p:spPr bwMode="auto">
          <a:xfrm>
            <a:off x="8297863" y="4105275"/>
            <a:ext cx="3530600" cy="647700"/>
          </a:xfrm>
          <a:prstGeom prst="flowChartAlternateProcess">
            <a:avLst/>
          </a:prstGeom>
          <a:solidFill>
            <a:schemeClr val="accent1"/>
          </a:solidFill>
          <a:ln w="31750">
            <a:solidFill>
              <a:srgbClr val="FFFF99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u="sng">
                <a:solidFill>
                  <a:schemeClr val="bg1"/>
                </a:solidFill>
              </a:rPr>
              <a:t>Browser</a:t>
            </a:r>
            <a:r>
              <a:rPr lang="en-US" sz="1400">
                <a:solidFill>
                  <a:schemeClr val="bg1"/>
                </a:solidFill>
              </a:rPr>
              <a:t>-based (java-applet)</a:t>
            </a:r>
            <a:br>
              <a:rPr lang="en-US" sz="1400">
                <a:solidFill>
                  <a:schemeClr val="bg1"/>
                </a:solidFill>
              </a:rPr>
            </a:br>
            <a:r>
              <a:rPr lang="en-US">
                <a:solidFill>
                  <a:srgbClr val="FFFF00"/>
                </a:solidFill>
              </a:rPr>
              <a:t>MITM/MITB</a:t>
            </a:r>
            <a:r>
              <a:rPr lang="en-US">
                <a:solidFill>
                  <a:srgbClr val="66FF33"/>
                </a:solidFill>
              </a:rPr>
              <a:t> </a:t>
            </a:r>
            <a:r>
              <a:rPr lang="en-US" u="sng">
                <a:solidFill>
                  <a:srgbClr val="66FF33"/>
                </a:solidFill>
              </a:rPr>
              <a:t>Countermeasures</a:t>
            </a:r>
            <a:endParaRPr lang="en-US" sz="1000" u="sng">
              <a:solidFill>
                <a:srgbClr val="66FF33"/>
              </a:solidFill>
            </a:endParaRPr>
          </a:p>
        </p:txBody>
      </p:sp>
      <p:sp>
        <p:nvSpPr>
          <p:cNvPr id="8218" name="Rectangle 22"/>
          <p:cNvSpPr>
            <a:spLocks noChangeArrowheads="1"/>
          </p:cNvSpPr>
          <p:nvPr/>
        </p:nvSpPr>
        <p:spPr bwMode="auto">
          <a:xfrm>
            <a:off x="8226425" y="3529013"/>
            <a:ext cx="3673475" cy="468312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bg1"/>
                </a:solidFill>
              </a:rPr>
              <a:t>Transaction Signatures</a:t>
            </a:r>
          </a:p>
        </p:txBody>
      </p:sp>
      <p:sp>
        <p:nvSpPr>
          <p:cNvPr id="8219" name="AutoShape 27"/>
          <p:cNvSpPr>
            <a:spLocks noChangeArrowheads="1"/>
          </p:cNvSpPr>
          <p:nvPr/>
        </p:nvSpPr>
        <p:spPr bwMode="auto">
          <a:xfrm>
            <a:off x="8226425" y="2773363"/>
            <a:ext cx="3671888" cy="647700"/>
          </a:xfrm>
          <a:prstGeom prst="flowChartAlternateProcess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E-Banking Portal Access, Confirmation of </a:t>
            </a:r>
            <a:br>
              <a:rPr lang="en-US" sz="1200">
                <a:solidFill>
                  <a:schemeClr val="bg1"/>
                </a:solidFill>
              </a:rPr>
            </a:br>
            <a:r>
              <a:rPr lang="en-US" sz="1200">
                <a:solidFill>
                  <a:schemeClr val="bg1"/>
                </a:solidFill>
              </a:rPr>
              <a:t>Monetary Transactions</a:t>
            </a:r>
          </a:p>
        </p:txBody>
      </p:sp>
      <p:sp>
        <p:nvSpPr>
          <p:cNvPr id="8220" name="AutoShape 27"/>
          <p:cNvSpPr>
            <a:spLocks noChangeArrowheads="1"/>
          </p:cNvSpPr>
          <p:nvPr/>
        </p:nvSpPr>
        <p:spPr bwMode="auto">
          <a:xfrm>
            <a:off x="8297863" y="4860925"/>
            <a:ext cx="3529012" cy="647700"/>
          </a:xfrm>
          <a:prstGeom prst="flowChartAlternateProcess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Funds</a:t>
            </a:r>
            <a:r>
              <a:rPr lang="en-US">
                <a:solidFill>
                  <a:srgbClr val="FFFF00"/>
                </a:solidFill>
              </a:rPr>
              <a:t> Transfers, </a:t>
            </a:r>
            <a:r>
              <a:rPr lang="en-US">
                <a:solidFill>
                  <a:schemeClr val="bg1"/>
                </a:solidFill>
              </a:rPr>
              <a:t>Bill</a:t>
            </a:r>
            <a:r>
              <a:rPr lang="en-US">
                <a:solidFill>
                  <a:srgbClr val="FFFF00"/>
                </a:solidFill>
              </a:rPr>
              <a:t> Payments, 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chemeClr val="bg1"/>
                </a:solidFill>
              </a:rPr>
              <a:t>Foreign</a:t>
            </a:r>
            <a:r>
              <a:rPr lang="en-US">
                <a:solidFill>
                  <a:srgbClr val="FFFF00"/>
                </a:solidFill>
              </a:rPr>
              <a:t> Currency</a:t>
            </a:r>
          </a:p>
        </p:txBody>
      </p:sp>
      <p:sp>
        <p:nvSpPr>
          <p:cNvPr id="8221" name="AutoShape 27"/>
          <p:cNvSpPr>
            <a:spLocks noChangeArrowheads="1"/>
          </p:cNvSpPr>
          <p:nvPr/>
        </p:nvSpPr>
        <p:spPr bwMode="auto">
          <a:xfrm>
            <a:off x="4373563" y="5616575"/>
            <a:ext cx="3527425" cy="539750"/>
          </a:xfrm>
          <a:prstGeom prst="flowChartAlternateProcess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bg1"/>
                </a:solidFill>
              </a:rPr>
              <a:t>Approx. 15,000 Employees </a:t>
            </a:r>
          </a:p>
          <a:p>
            <a:pPr algn="ctr"/>
            <a:r>
              <a:rPr lang="en-US" sz="1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218" name="AutoShape 27"/>
          <p:cNvSpPr>
            <a:spLocks noChangeArrowheads="1"/>
          </p:cNvSpPr>
          <p:nvPr/>
        </p:nvSpPr>
        <p:spPr bwMode="auto">
          <a:xfrm>
            <a:off x="8297863" y="5616575"/>
            <a:ext cx="3563937" cy="973138"/>
          </a:xfrm>
          <a:prstGeom prst="flowChartAlternateProcess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chemeClr val="bg1"/>
                </a:solidFill>
                <a:latin typeface="Arial" charset="0"/>
              </a:rPr>
              <a:t>Approx.</a:t>
            </a:r>
            <a:r>
              <a:rPr lang="en-US" sz="1800">
                <a:latin typeface="Arial" charset="0"/>
              </a:rPr>
              <a:t> </a:t>
            </a:r>
            <a:r>
              <a:rPr lang="en-US" sz="1800" b="1">
                <a:solidFill>
                  <a:schemeClr val="bg1"/>
                </a:solidFill>
                <a:latin typeface="Arial" charset="0"/>
              </a:rPr>
              <a:t>5M </a:t>
            </a:r>
            <a:r>
              <a:rPr lang="en-US" sz="1800">
                <a:solidFill>
                  <a:schemeClr val="bg1"/>
                </a:solidFill>
                <a:latin typeface="Arial" charset="0"/>
              </a:rPr>
              <a:t>Cards</a:t>
            </a:r>
            <a:r>
              <a:rPr lang="en-US" sz="1800">
                <a:latin typeface="Arial" charset="0"/>
              </a:rPr>
              <a:t> </a:t>
            </a:r>
            <a:br>
              <a:rPr lang="en-US" sz="1800">
                <a:latin typeface="Arial" charset="0"/>
              </a:rPr>
            </a:br>
            <a:r>
              <a:rPr lang="en-US" sz="1400">
                <a:solidFill>
                  <a:schemeClr val="bg1"/>
                </a:solidFill>
              </a:rPr>
              <a:t>Average </a:t>
            </a:r>
            <a:r>
              <a:rPr lang="en-US" sz="2000" b="1">
                <a:solidFill>
                  <a:srgbClr val="FFFF00"/>
                </a:solidFill>
              </a:rPr>
              <a:t>5.6B</a:t>
            </a:r>
            <a:r>
              <a:rPr lang="en-US" b="1">
                <a:solidFill>
                  <a:schemeClr val="bg1"/>
                </a:solidFill>
              </a:rPr>
              <a:t> </a:t>
            </a:r>
            <a:r>
              <a:rPr lang="en-US" sz="2000" b="1">
                <a:solidFill>
                  <a:srgbClr val="FFFF00"/>
                </a:solidFill>
              </a:rPr>
              <a:t>USD</a:t>
            </a:r>
            <a:r>
              <a:rPr lang="en-US">
                <a:solidFill>
                  <a:schemeClr val="bg1"/>
                </a:solidFill>
              </a:rPr>
              <a:t> </a:t>
            </a:r>
            <a:r>
              <a:rPr lang="en-US" sz="1400">
                <a:solidFill>
                  <a:schemeClr val="bg1"/>
                </a:solidFill>
              </a:rPr>
              <a:t>/ month</a:t>
            </a:r>
            <a:br>
              <a:rPr lang="en-US" sz="1400">
                <a:solidFill>
                  <a:schemeClr val="bg1"/>
                </a:solidFill>
              </a:rPr>
            </a:b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ZERO ONLINE FRAUD</a:t>
            </a:r>
          </a:p>
        </p:txBody>
      </p:sp>
      <p:sp>
        <p:nvSpPr>
          <p:cNvPr id="8223" name="AutoShape 27"/>
          <p:cNvSpPr>
            <a:spLocks noChangeArrowheads="1"/>
          </p:cNvSpPr>
          <p:nvPr/>
        </p:nvSpPr>
        <p:spPr bwMode="auto">
          <a:xfrm>
            <a:off x="4267200" y="1908175"/>
            <a:ext cx="3671888" cy="684213"/>
          </a:xfrm>
          <a:prstGeom prst="flowChartAlternateProcess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Employee </a:t>
            </a:r>
            <a:r>
              <a:rPr lang="en-US" b="1" u="sng">
                <a:solidFill>
                  <a:schemeClr val="bg1"/>
                </a:solidFill>
              </a:rPr>
              <a:t>Identity</a:t>
            </a:r>
            <a:r>
              <a:rPr lang="en-US" sz="1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>
                <a:solidFill>
                  <a:schemeClr val="bg1"/>
                </a:solidFill>
              </a:rPr>
              <a:t>Smart-Cards</a:t>
            </a:r>
            <a:br>
              <a:rPr lang="en-US">
                <a:solidFill>
                  <a:schemeClr val="bg1"/>
                </a:solidFill>
              </a:rPr>
            </a:br>
            <a:r>
              <a:rPr lang="en-US">
                <a:solidFill>
                  <a:schemeClr val="bg1"/>
                </a:solidFill>
              </a:rPr>
              <a:t>Banrisul S.A.</a:t>
            </a:r>
          </a:p>
        </p:txBody>
      </p:sp>
      <p:sp>
        <p:nvSpPr>
          <p:cNvPr id="8224" name="AutoShape 27"/>
          <p:cNvSpPr>
            <a:spLocks noChangeArrowheads="1"/>
          </p:cNvSpPr>
          <p:nvPr/>
        </p:nvSpPr>
        <p:spPr bwMode="auto">
          <a:xfrm>
            <a:off x="377825" y="5616575"/>
            <a:ext cx="3563938" cy="576263"/>
          </a:xfrm>
          <a:prstGeom prst="flowChartAlternateProcess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solidFill>
                  <a:schemeClr val="bg1"/>
                </a:solidFill>
              </a:rPr>
              <a:t>9M Certificates</a:t>
            </a:r>
            <a:r>
              <a:rPr lang="en-US" sz="1400">
                <a:solidFill>
                  <a:schemeClr val="bg1"/>
                </a:solidFill>
              </a:rPr>
              <a:t> in 2014</a:t>
            </a:r>
          </a:p>
          <a:p>
            <a:pPr algn="ctr"/>
            <a:r>
              <a:rPr lang="en-US" sz="1400">
                <a:solidFill>
                  <a:schemeClr val="bg1"/>
                </a:solidFill>
              </a:rPr>
              <a:t>Est. growth to 12-15M in 2015</a:t>
            </a:r>
          </a:p>
        </p:txBody>
      </p:sp>
      <p:sp>
        <p:nvSpPr>
          <p:cNvPr id="8225" name="AutoShape 27"/>
          <p:cNvSpPr>
            <a:spLocks noChangeArrowheads="1"/>
          </p:cNvSpPr>
          <p:nvPr/>
        </p:nvSpPr>
        <p:spPr bwMode="auto">
          <a:xfrm>
            <a:off x="2249488" y="4860925"/>
            <a:ext cx="1657350" cy="647700"/>
          </a:xfrm>
          <a:prstGeom prst="flowChartAlternateProcess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Legally</a:t>
            </a:r>
            <a:r>
              <a:rPr lang="en-US">
                <a:solidFill>
                  <a:schemeClr val="bg1"/>
                </a:solidFill>
              </a:rPr>
              <a:t> Binding</a:t>
            </a:r>
            <a:br>
              <a:rPr lang="en-US">
                <a:solidFill>
                  <a:schemeClr val="bg1"/>
                </a:solidFill>
              </a:rPr>
            </a:br>
            <a:r>
              <a:rPr lang="en-US">
                <a:solidFill>
                  <a:schemeClr val="bg1"/>
                </a:solidFill>
              </a:rPr>
              <a:t>Contracts</a:t>
            </a:r>
          </a:p>
        </p:txBody>
      </p:sp>
      <p:sp>
        <p:nvSpPr>
          <p:cNvPr id="8226" name="AutoShape 27"/>
          <p:cNvSpPr>
            <a:spLocks noChangeArrowheads="1"/>
          </p:cNvSpPr>
          <p:nvPr/>
        </p:nvSpPr>
        <p:spPr bwMode="auto">
          <a:xfrm>
            <a:off x="6210300" y="4860925"/>
            <a:ext cx="1657350" cy="647700"/>
          </a:xfrm>
          <a:prstGeom prst="flowChartAlternateProcess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Agree, Accept,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rgbClr val="FFFF00"/>
                </a:solidFill>
              </a:rPr>
              <a:t>Understand</a:t>
            </a:r>
          </a:p>
        </p:txBody>
      </p:sp>
      <p:sp>
        <p:nvSpPr>
          <p:cNvPr id="8227" name="AutoShape 27"/>
          <p:cNvSpPr>
            <a:spLocks noChangeArrowheads="1"/>
          </p:cNvSpPr>
          <p:nvPr/>
        </p:nvSpPr>
        <p:spPr bwMode="auto">
          <a:xfrm>
            <a:off x="8297863" y="4860925"/>
            <a:ext cx="3529012" cy="647700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rgbClr val="339966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Funds</a:t>
            </a:r>
            <a:r>
              <a:rPr lang="en-US">
                <a:solidFill>
                  <a:srgbClr val="FFFF00"/>
                </a:solidFill>
              </a:rPr>
              <a:t> Transfers, </a:t>
            </a:r>
            <a:r>
              <a:rPr lang="en-US">
                <a:solidFill>
                  <a:schemeClr val="bg1"/>
                </a:solidFill>
              </a:rPr>
              <a:t>Bill</a:t>
            </a:r>
            <a:r>
              <a:rPr lang="en-US">
                <a:solidFill>
                  <a:srgbClr val="FFFF00"/>
                </a:solidFill>
              </a:rPr>
              <a:t> Payments, 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chemeClr val="bg1"/>
                </a:solidFill>
              </a:rPr>
              <a:t>Foreign</a:t>
            </a:r>
            <a:r>
              <a:rPr lang="en-US">
                <a:solidFill>
                  <a:srgbClr val="FFFF00"/>
                </a:solidFill>
              </a:rPr>
              <a:t> Currency</a:t>
            </a:r>
          </a:p>
        </p:txBody>
      </p:sp>
      <p:sp>
        <p:nvSpPr>
          <p:cNvPr id="8228" name="AutoShape 27"/>
          <p:cNvSpPr>
            <a:spLocks noChangeArrowheads="1"/>
          </p:cNvSpPr>
          <p:nvPr/>
        </p:nvSpPr>
        <p:spPr bwMode="auto">
          <a:xfrm>
            <a:off x="2249488" y="4860925"/>
            <a:ext cx="1657350" cy="647700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rgbClr val="339966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Legally</a:t>
            </a:r>
            <a:r>
              <a:rPr lang="en-US">
                <a:solidFill>
                  <a:schemeClr val="bg1"/>
                </a:solidFill>
              </a:rPr>
              <a:t> Binding</a:t>
            </a:r>
            <a:br>
              <a:rPr lang="en-US">
                <a:solidFill>
                  <a:schemeClr val="bg1"/>
                </a:solidFill>
              </a:rPr>
            </a:br>
            <a:r>
              <a:rPr lang="en-US">
                <a:solidFill>
                  <a:schemeClr val="bg1"/>
                </a:solidFill>
              </a:rPr>
              <a:t>Contracts</a:t>
            </a:r>
          </a:p>
        </p:txBody>
      </p:sp>
      <p:sp>
        <p:nvSpPr>
          <p:cNvPr id="8229" name="AutoShape 27"/>
          <p:cNvSpPr>
            <a:spLocks noChangeArrowheads="1"/>
          </p:cNvSpPr>
          <p:nvPr/>
        </p:nvSpPr>
        <p:spPr bwMode="auto">
          <a:xfrm>
            <a:off x="6210300" y="4860925"/>
            <a:ext cx="1657350" cy="647700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rgbClr val="339966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Agree, Accept,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rgbClr val="FFFF00"/>
                </a:solidFill>
              </a:rPr>
              <a:t>Understand</a:t>
            </a:r>
          </a:p>
        </p:txBody>
      </p:sp>
      <p:sp>
        <p:nvSpPr>
          <p:cNvPr id="8230" name="AutoShape 27"/>
          <p:cNvSpPr>
            <a:spLocks noChangeArrowheads="1"/>
          </p:cNvSpPr>
          <p:nvPr/>
        </p:nvSpPr>
        <p:spPr bwMode="auto">
          <a:xfrm>
            <a:off x="8297863" y="4860925"/>
            <a:ext cx="3529012" cy="647700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rgbClr val="339966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Funds</a:t>
            </a:r>
            <a:r>
              <a:rPr lang="en-US">
                <a:solidFill>
                  <a:srgbClr val="FFFF00"/>
                </a:solidFill>
              </a:rPr>
              <a:t> Transfers, </a:t>
            </a:r>
            <a:r>
              <a:rPr lang="en-US">
                <a:solidFill>
                  <a:schemeClr val="bg1"/>
                </a:solidFill>
              </a:rPr>
              <a:t>Bill</a:t>
            </a:r>
            <a:r>
              <a:rPr lang="en-US">
                <a:solidFill>
                  <a:srgbClr val="FFFF00"/>
                </a:solidFill>
              </a:rPr>
              <a:t> Payments, 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chemeClr val="bg1"/>
                </a:solidFill>
              </a:rPr>
              <a:t>Foreign</a:t>
            </a:r>
            <a:r>
              <a:rPr lang="en-US">
                <a:solidFill>
                  <a:srgbClr val="FFFF00"/>
                </a:solidFill>
              </a:rPr>
              <a:t> Currency</a:t>
            </a:r>
          </a:p>
        </p:txBody>
      </p:sp>
      <p:sp>
        <p:nvSpPr>
          <p:cNvPr id="8231" name="AutoShape 27"/>
          <p:cNvSpPr>
            <a:spLocks noChangeArrowheads="1"/>
          </p:cNvSpPr>
          <p:nvPr/>
        </p:nvSpPr>
        <p:spPr bwMode="auto">
          <a:xfrm>
            <a:off x="6210300" y="4860925"/>
            <a:ext cx="1657350" cy="647700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rgbClr val="339966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Agree, Accept,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rgbClr val="FFFF00"/>
                </a:solidFill>
              </a:rPr>
              <a:t>Understand</a:t>
            </a:r>
          </a:p>
        </p:txBody>
      </p:sp>
      <p:sp>
        <p:nvSpPr>
          <p:cNvPr id="8232" name="AutoShape 27"/>
          <p:cNvSpPr>
            <a:spLocks noChangeArrowheads="1"/>
          </p:cNvSpPr>
          <p:nvPr/>
        </p:nvSpPr>
        <p:spPr bwMode="auto">
          <a:xfrm>
            <a:off x="2249488" y="4860925"/>
            <a:ext cx="1657350" cy="647700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rgbClr val="339966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Legally</a:t>
            </a:r>
            <a:r>
              <a:rPr lang="en-US">
                <a:solidFill>
                  <a:schemeClr val="bg1"/>
                </a:solidFill>
              </a:rPr>
              <a:t> Binding</a:t>
            </a:r>
            <a:br>
              <a:rPr lang="en-US">
                <a:solidFill>
                  <a:schemeClr val="bg1"/>
                </a:solidFill>
              </a:rPr>
            </a:br>
            <a:r>
              <a:rPr lang="en-US">
                <a:solidFill>
                  <a:schemeClr val="bg1"/>
                </a:solidFill>
              </a:rPr>
              <a:t>Contracts</a:t>
            </a:r>
          </a:p>
        </p:txBody>
      </p:sp>
      <p:sp>
        <p:nvSpPr>
          <p:cNvPr id="8233" name="AutoShape 27"/>
          <p:cNvSpPr>
            <a:spLocks noChangeArrowheads="1"/>
          </p:cNvSpPr>
          <p:nvPr/>
        </p:nvSpPr>
        <p:spPr bwMode="auto">
          <a:xfrm>
            <a:off x="8297863" y="4860925"/>
            <a:ext cx="3529012" cy="647700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rgbClr val="339966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Funds</a:t>
            </a:r>
            <a:r>
              <a:rPr lang="en-US">
                <a:solidFill>
                  <a:srgbClr val="FFFF00"/>
                </a:solidFill>
              </a:rPr>
              <a:t> Transfers, </a:t>
            </a:r>
            <a:r>
              <a:rPr lang="en-US">
                <a:solidFill>
                  <a:schemeClr val="bg1"/>
                </a:solidFill>
              </a:rPr>
              <a:t>Bill</a:t>
            </a:r>
            <a:r>
              <a:rPr lang="en-US">
                <a:solidFill>
                  <a:srgbClr val="FFFF00"/>
                </a:solidFill>
              </a:rPr>
              <a:t> Payments, 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chemeClr val="bg1"/>
                </a:solidFill>
              </a:rPr>
              <a:t>Foreign</a:t>
            </a:r>
            <a:r>
              <a:rPr lang="en-US">
                <a:solidFill>
                  <a:srgbClr val="FFFF00"/>
                </a:solidFill>
              </a:rPr>
              <a:t> Currency</a:t>
            </a:r>
          </a:p>
        </p:txBody>
      </p:sp>
      <p:sp>
        <p:nvSpPr>
          <p:cNvPr id="8234" name="AutoShape 27"/>
          <p:cNvSpPr>
            <a:spLocks noChangeArrowheads="1"/>
          </p:cNvSpPr>
          <p:nvPr/>
        </p:nvSpPr>
        <p:spPr bwMode="auto">
          <a:xfrm>
            <a:off x="6210300" y="4860925"/>
            <a:ext cx="1657350" cy="647700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rgbClr val="339966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Agree, Accept,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rgbClr val="FFFF00"/>
                </a:solidFill>
              </a:rPr>
              <a:t>Understand</a:t>
            </a:r>
          </a:p>
        </p:txBody>
      </p:sp>
      <p:sp>
        <p:nvSpPr>
          <p:cNvPr id="8235" name="AutoShape 27"/>
          <p:cNvSpPr>
            <a:spLocks noChangeArrowheads="1"/>
          </p:cNvSpPr>
          <p:nvPr/>
        </p:nvSpPr>
        <p:spPr bwMode="auto">
          <a:xfrm>
            <a:off x="2249488" y="4860925"/>
            <a:ext cx="1657350" cy="647700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rgbClr val="339966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Legally</a:t>
            </a:r>
            <a:r>
              <a:rPr lang="en-US">
                <a:solidFill>
                  <a:schemeClr val="bg1"/>
                </a:solidFill>
              </a:rPr>
              <a:t> Binding</a:t>
            </a:r>
            <a:br>
              <a:rPr lang="en-US">
                <a:solidFill>
                  <a:schemeClr val="bg1"/>
                </a:solidFill>
              </a:rPr>
            </a:br>
            <a:r>
              <a:rPr lang="en-US">
                <a:solidFill>
                  <a:schemeClr val="bg1"/>
                </a:solidFill>
              </a:rPr>
              <a:t>Contracts</a:t>
            </a:r>
          </a:p>
        </p:txBody>
      </p:sp>
      <p:sp>
        <p:nvSpPr>
          <p:cNvPr id="8236" name="AutoShape 27"/>
          <p:cNvSpPr>
            <a:spLocks noChangeArrowheads="1"/>
          </p:cNvSpPr>
          <p:nvPr/>
        </p:nvSpPr>
        <p:spPr bwMode="auto">
          <a:xfrm>
            <a:off x="6210300" y="4860925"/>
            <a:ext cx="1657350" cy="647700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rgbClr val="339966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Agree, Accept,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rgbClr val="FFFF00"/>
                </a:solidFill>
              </a:rPr>
              <a:t>Understand</a:t>
            </a:r>
          </a:p>
        </p:txBody>
      </p:sp>
      <p:sp>
        <p:nvSpPr>
          <p:cNvPr id="8237" name="AutoShape 27"/>
          <p:cNvSpPr>
            <a:spLocks noChangeArrowheads="1"/>
          </p:cNvSpPr>
          <p:nvPr/>
        </p:nvSpPr>
        <p:spPr bwMode="auto">
          <a:xfrm>
            <a:off x="8297863" y="4860925"/>
            <a:ext cx="3529012" cy="647700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rgbClr val="CCFFCC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Funds</a:t>
            </a:r>
            <a:r>
              <a:rPr lang="en-US">
                <a:solidFill>
                  <a:srgbClr val="FFFF00"/>
                </a:solidFill>
              </a:rPr>
              <a:t> Transfers, </a:t>
            </a:r>
            <a:r>
              <a:rPr lang="en-US">
                <a:solidFill>
                  <a:schemeClr val="bg1"/>
                </a:solidFill>
              </a:rPr>
              <a:t>Bill</a:t>
            </a:r>
            <a:r>
              <a:rPr lang="en-US">
                <a:solidFill>
                  <a:srgbClr val="FFFF00"/>
                </a:solidFill>
              </a:rPr>
              <a:t> Payments, 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chemeClr val="bg1"/>
                </a:solidFill>
              </a:rPr>
              <a:t>Foreign</a:t>
            </a:r>
            <a:r>
              <a:rPr lang="en-US">
                <a:solidFill>
                  <a:srgbClr val="FFFF00"/>
                </a:solidFill>
              </a:rPr>
              <a:t> Currency</a:t>
            </a:r>
          </a:p>
        </p:txBody>
      </p:sp>
      <p:sp>
        <p:nvSpPr>
          <p:cNvPr id="8238" name="AutoShape 27"/>
          <p:cNvSpPr>
            <a:spLocks noChangeArrowheads="1"/>
          </p:cNvSpPr>
          <p:nvPr/>
        </p:nvSpPr>
        <p:spPr bwMode="auto">
          <a:xfrm>
            <a:off x="2249488" y="4860925"/>
            <a:ext cx="1657350" cy="647700"/>
          </a:xfrm>
          <a:prstGeom prst="flowChartAlternateProcess">
            <a:avLst/>
          </a:prstGeom>
          <a:solidFill>
            <a:schemeClr val="accent1"/>
          </a:solidFill>
          <a:ln w="31750">
            <a:solidFill>
              <a:srgbClr val="CCFFCC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Legally Binding</a:t>
            </a:r>
            <a:br>
              <a:rPr lang="en-US">
                <a:solidFill>
                  <a:schemeClr val="bg1"/>
                </a:solidFill>
              </a:rPr>
            </a:br>
            <a:r>
              <a:rPr lang="en-US">
                <a:solidFill>
                  <a:srgbClr val="FFFF00"/>
                </a:solidFill>
              </a:rPr>
              <a:t>Contracts</a:t>
            </a:r>
          </a:p>
        </p:txBody>
      </p:sp>
      <p:sp>
        <p:nvSpPr>
          <p:cNvPr id="8239" name="AutoShape 27"/>
          <p:cNvSpPr>
            <a:spLocks noChangeArrowheads="1"/>
          </p:cNvSpPr>
          <p:nvPr/>
        </p:nvSpPr>
        <p:spPr bwMode="auto">
          <a:xfrm>
            <a:off x="6210300" y="4860925"/>
            <a:ext cx="1657350" cy="647700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rgbClr val="CCFFCC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Agree, Accept,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rgbClr val="FFFF00"/>
                </a:solidFill>
              </a:rPr>
              <a:t>Understand</a:t>
            </a:r>
          </a:p>
        </p:txBody>
      </p:sp>
      <p:sp>
        <p:nvSpPr>
          <p:cNvPr id="8240" name="AutoShape 27"/>
          <p:cNvSpPr>
            <a:spLocks noChangeArrowheads="1"/>
          </p:cNvSpPr>
          <p:nvPr/>
        </p:nvSpPr>
        <p:spPr bwMode="auto">
          <a:xfrm>
            <a:off x="8297863" y="4860925"/>
            <a:ext cx="3529012" cy="647700"/>
          </a:xfrm>
          <a:prstGeom prst="flowChartAlternateProcess">
            <a:avLst/>
          </a:prstGeom>
          <a:solidFill>
            <a:schemeClr val="accent1"/>
          </a:solidFill>
          <a:ln w="31750">
            <a:solidFill>
              <a:srgbClr val="CCFFCC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Funds</a:t>
            </a:r>
            <a:r>
              <a:rPr lang="en-US">
                <a:solidFill>
                  <a:srgbClr val="FFFF00"/>
                </a:solidFill>
              </a:rPr>
              <a:t> Transfers, </a:t>
            </a:r>
            <a:r>
              <a:rPr lang="en-US">
                <a:solidFill>
                  <a:schemeClr val="bg1"/>
                </a:solidFill>
              </a:rPr>
              <a:t>Bill</a:t>
            </a:r>
            <a:r>
              <a:rPr lang="en-US">
                <a:solidFill>
                  <a:srgbClr val="FFFF00"/>
                </a:solidFill>
              </a:rPr>
              <a:t> Payments, 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chemeClr val="bg1"/>
                </a:solidFill>
              </a:rPr>
              <a:t>Foreign Currency</a:t>
            </a:r>
            <a:r>
              <a:rPr lang="en-US">
                <a:solidFill>
                  <a:srgbClr val="FFFF00"/>
                </a:solidFill>
              </a:rPr>
              <a:t> Exchanges</a:t>
            </a:r>
          </a:p>
        </p:txBody>
      </p:sp>
      <p:sp>
        <p:nvSpPr>
          <p:cNvPr id="8241" name="AutoShape 27"/>
          <p:cNvSpPr>
            <a:spLocks noChangeArrowheads="1"/>
          </p:cNvSpPr>
          <p:nvPr/>
        </p:nvSpPr>
        <p:spPr bwMode="auto">
          <a:xfrm>
            <a:off x="6210300" y="4860925"/>
            <a:ext cx="1657350" cy="647700"/>
          </a:xfrm>
          <a:prstGeom prst="flowChartAlternateProcess">
            <a:avLst/>
          </a:prstGeom>
          <a:solidFill>
            <a:schemeClr val="accent1"/>
          </a:solidFill>
          <a:ln w="31750">
            <a:solidFill>
              <a:srgbClr val="CCFFCC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Agree, Accept,</a:t>
            </a:r>
            <a:br>
              <a:rPr lang="en-US">
                <a:solidFill>
                  <a:srgbClr val="FFFF00"/>
                </a:solidFill>
              </a:rPr>
            </a:br>
            <a:r>
              <a:rPr lang="en-US">
                <a:solidFill>
                  <a:srgbClr val="FFFF00"/>
                </a:solidFill>
              </a:rPr>
              <a:t>Understand</a:t>
            </a:r>
          </a:p>
        </p:txBody>
      </p:sp>
      <p:sp>
        <p:nvSpPr>
          <p:cNvPr id="8242" name="AutoShape 74"/>
          <p:cNvSpPr>
            <a:spLocks noChangeArrowheads="1"/>
          </p:cNvSpPr>
          <p:nvPr/>
        </p:nvSpPr>
        <p:spPr bwMode="auto">
          <a:xfrm rot="-1800000">
            <a:off x="2033588" y="5221288"/>
            <a:ext cx="395287" cy="252412"/>
          </a:xfrm>
          <a:prstGeom prst="notchedRightArrow">
            <a:avLst>
              <a:gd name="adj1" fmla="val 50000"/>
              <a:gd name="adj2" fmla="val 39151"/>
            </a:avLst>
          </a:prstGeom>
          <a:solidFill>
            <a:srgbClr val="CCFFC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243" name="AutoShape 76"/>
          <p:cNvSpPr>
            <a:spLocks noChangeArrowheads="1"/>
          </p:cNvSpPr>
          <p:nvPr/>
        </p:nvSpPr>
        <p:spPr bwMode="auto">
          <a:xfrm rot="-1800000">
            <a:off x="2033588" y="4573588"/>
            <a:ext cx="395287" cy="252412"/>
          </a:xfrm>
          <a:prstGeom prst="notchedRightArrow">
            <a:avLst>
              <a:gd name="adj1" fmla="val 50000"/>
              <a:gd name="adj2" fmla="val 39151"/>
            </a:avLst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>
              <a:latin typeface="Arial" charset="0"/>
            </a:endParaRPr>
          </a:p>
        </p:txBody>
      </p:sp>
      <p:sp>
        <p:nvSpPr>
          <p:cNvPr id="8244" name="AutoShape 77"/>
          <p:cNvSpPr>
            <a:spLocks noChangeArrowheads="1"/>
          </p:cNvSpPr>
          <p:nvPr/>
        </p:nvSpPr>
        <p:spPr bwMode="auto">
          <a:xfrm>
            <a:off x="8094663" y="6278563"/>
            <a:ext cx="395287" cy="252412"/>
          </a:xfrm>
          <a:prstGeom prst="notchedRightArrow">
            <a:avLst>
              <a:gd name="adj1" fmla="val 50000"/>
              <a:gd name="adj2" fmla="val 39151"/>
            </a:avLst>
          </a:prstGeom>
          <a:solidFill>
            <a:srgbClr val="FF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245" name="AutoShape 78"/>
          <p:cNvSpPr>
            <a:spLocks noChangeArrowheads="1"/>
          </p:cNvSpPr>
          <p:nvPr/>
        </p:nvSpPr>
        <p:spPr bwMode="auto">
          <a:xfrm rot="-1800000">
            <a:off x="5994400" y="4573588"/>
            <a:ext cx="395288" cy="252412"/>
          </a:xfrm>
          <a:prstGeom prst="notchedRightArrow">
            <a:avLst>
              <a:gd name="adj1" fmla="val 50000"/>
              <a:gd name="adj2" fmla="val 39151"/>
            </a:avLst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246" name="AutoShape 79"/>
          <p:cNvSpPr>
            <a:spLocks noChangeArrowheads="1"/>
          </p:cNvSpPr>
          <p:nvPr/>
        </p:nvSpPr>
        <p:spPr bwMode="auto">
          <a:xfrm rot="-1800000">
            <a:off x="8081963" y="5221288"/>
            <a:ext cx="395287" cy="252412"/>
          </a:xfrm>
          <a:prstGeom prst="notchedRightArrow">
            <a:avLst>
              <a:gd name="adj1" fmla="val 50000"/>
              <a:gd name="adj2" fmla="val 39151"/>
            </a:avLst>
          </a:prstGeom>
          <a:solidFill>
            <a:srgbClr val="CCFFC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247" name="AutoShape 80"/>
          <p:cNvSpPr>
            <a:spLocks noChangeArrowheads="1"/>
          </p:cNvSpPr>
          <p:nvPr/>
        </p:nvSpPr>
        <p:spPr bwMode="auto">
          <a:xfrm rot="-1800000">
            <a:off x="8081963" y="4573588"/>
            <a:ext cx="395287" cy="252412"/>
          </a:xfrm>
          <a:prstGeom prst="notchedRightArrow">
            <a:avLst>
              <a:gd name="adj1" fmla="val 50000"/>
              <a:gd name="adj2" fmla="val 39151"/>
            </a:avLst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248" name="AutoShape 81"/>
          <p:cNvSpPr>
            <a:spLocks noChangeArrowheads="1"/>
          </p:cNvSpPr>
          <p:nvPr/>
        </p:nvSpPr>
        <p:spPr bwMode="auto">
          <a:xfrm rot="10800000">
            <a:off x="11696700" y="6280150"/>
            <a:ext cx="395288" cy="252413"/>
          </a:xfrm>
          <a:prstGeom prst="notchedRightArrow">
            <a:avLst>
              <a:gd name="adj1" fmla="val 50000"/>
              <a:gd name="adj2" fmla="val 39151"/>
            </a:avLst>
          </a:prstGeom>
          <a:solidFill>
            <a:srgbClr val="FF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US" sz="1800"/>
          </a:p>
        </p:txBody>
      </p:sp>
      <p:sp>
        <p:nvSpPr>
          <p:cNvPr id="8249" name="AutoShape 82"/>
          <p:cNvSpPr>
            <a:spLocks noChangeArrowheads="1"/>
          </p:cNvSpPr>
          <p:nvPr/>
        </p:nvSpPr>
        <p:spPr bwMode="auto">
          <a:xfrm rot="-1800000">
            <a:off x="5994400" y="5221288"/>
            <a:ext cx="395288" cy="252412"/>
          </a:xfrm>
          <a:prstGeom prst="notchedRightArrow">
            <a:avLst>
              <a:gd name="adj1" fmla="val 50000"/>
              <a:gd name="adj2" fmla="val 39151"/>
            </a:avLst>
          </a:prstGeom>
          <a:solidFill>
            <a:srgbClr val="CCFFC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250" name="Line 8"/>
          <p:cNvSpPr>
            <a:spLocks noChangeShapeType="1"/>
          </p:cNvSpPr>
          <p:nvPr/>
        </p:nvSpPr>
        <p:spPr bwMode="auto">
          <a:xfrm flipV="1">
            <a:off x="8081963" y="1728788"/>
            <a:ext cx="0" cy="489585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51" name="Line 8"/>
          <p:cNvSpPr>
            <a:spLocks noChangeShapeType="1"/>
          </p:cNvSpPr>
          <p:nvPr/>
        </p:nvSpPr>
        <p:spPr bwMode="auto">
          <a:xfrm flipV="1">
            <a:off x="4122738" y="1728788"/>
            <a:ext cx="0" cy="4932362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9"/>
          <p:cNvSpPr>
            <a:spLocks noChangeArrowheads="1"/>
          </p:cNvSpPr>
          <p:nvPr/>
        </p:nvSpPr>
        <p:spPr bwMode="auto">
          <a:xfrm>
            <a:off x="161925" y="2628900"/>
            <a:ext cx="11879263" cy="1439863"/>
          </a:xfrm>
          <a:prstGeom prst="rect">
            <a:avLst/>
          </a:prstGeom>
          <a:solidFill>
            <a:schemeClr val="accent1">
              <a:alpha val="74901"/>
            </a:schemeClr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9218" name="AutoShape 28"/>
          <p:cNvSpPr>
            <a:spLocks noChangeArrowheads="1"/>
          </p:cNvSpPr>
          <p:nvPr/>
        </p:nvSpPr>
        <p:spPr bwMode="auto">
          <a:xfrm>
            <a:off x="557213" y="1008063"/>
            <a:ext cx="11090275" cy="1044575"/>
          </a:xfrm>
          <a:prstGeom prst="flowChartAlternateProcess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bg1"/>
                </a:solidFill>
              </a:rPr>
              <a:t>Banks have </a:t>
            </a:r>
            <a:r>
              <a:rPr lang="en-US" sz="3200" i="1" u="sng">
                <a:solidFill>
                  <a:srgbClr val="FFFF00"/>
                </a:solidFill>
              </a:rPr>
              <a:t>always </a:t>
            </a:r>
            <a:r>
              <a:rPr lang="en-US" sz="3200">
                <a:solidFill>
                  <a:schemeClr val="bg1"/>
                </a:solidFill>
              </a:rPr>
              <a:t>been ‘</a:t>
            </a:r>
            <a:r>
              <a:rPr lang="en-US" sz="3200" i="1">
                <a:solidFill>
                  <a:schemeClr val="bg1"/>
                </a:solidFill>
              </a:rPr>
              <a:t>easy’</a:t>
            </a:r>
            <a:r>
              <a:rPr lang="en-US" sz="3200">
                <a:solidFill>
                  <a:schemeClr val="bg1"/>
                </a:solidFill>
              </a:rPr>
              <a:t> targets, </a:t>
            </a:r>
            <a:br>
              <a:rPr lang="en-US" sz="3200">
                <a:solidFill>
                  <a:schemeClr val="bg1"/>
                </a:solidFill>
              </a:rPr>
            </a:br>
            <a:r>
              <a:rPr lang="en-US" sz="3200" i="1" u="sng">
                <a:solidFill>
                  <a:srgbClr val="FFFF00"/>
                </a:solidFill>
              </a:rPr>
              <a:t>even more so</a:t>
            </a:r>
            <a:r>
              <a:rPr lang="en-US" sz="3200">
                <a:solidFill>
                  <a:schemeClr val="bg1"/>
                </a:solidFill>
              </a:rPr>
              <a:t> since the advent of </a:t>
            </a:r>
            <a:r>
              <a:rPr lang="en-US" sz="3200">
                <a:solidFill>
                  <a:srgbClr val="FFFF00"/>
                </a:solidFill>
              </a:rPr>
              <a:t>the Internet</a:t>
            </a:r>
          </a:p>
        </p:txBody>
      </p:sp>
      <p:sp>
        <p:nvSpPr>
          <p:cNvPr id="9219" name="Title 2"/>
          <p:cNvSpPr txBox="1">
            <a:spLocks/>
          </p:cNvSpPr>
          <p:nvPr/>
        </p:nvSpPr>
        <p:spPr bwMode="auto">
          <a:xfrm>
            <a:off x="557213" y="0"/>
            <a:ext cx="11647487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0000"/>
              </a:lnSpc>
            </a:pPr>
            <a:r>
              <a:rPr lang="en-US" sz="4000" b="1" i="1">
                <a:solidFill>
                  <a:schemeClr val="hlink"/>
                </a:solidFill>
                <a:latin typeface="Calibri" pitchFamily="34" charset="0"/>
              </a:rPr>
              <a:t>Problem: e-Banking </a:t>
            </a:r>
            <a:r>
              <a:rPr lang="en-US" sz="4000" b="1">
                <a:solidFill>
                  <a:schemeClr val="hlink"/>
                </a:solidFill>
                <a:latin typeface="Calibri" pitchFamily="34" charset="0"/>
              </a:rPr>
              <a:t>Systems are Frequently Attacked</a:t>
            </a:r>
            <a:endParaRPr lang="en-US" sz="4000">
              <a:solidFill>
                <a:schemeClr val="hlink"/>
              </a:solidFill>
              <a:latin typeface="Calibri" pitchFamily="34" charset="0"/>
            </a:endParaRPr>
          </a:p>
        </p:txBody>
      </p:sp>
      <p:sp>
        <p:nvSpPr>
          <p:cNvPr id="9220" name="Rectangle 22"/>
          <p:cNvSpPr>
            <a:spLocks noChangeArrowheads="1"/>
          </p:cNvSpPr>
          <p:nvPr/>
        </p:nvSpPr>
        <p:spPr bwMode="auto">
          <a:xfrm>
            <a:off x="161925" y="2160588"/>
            <a:ext cx="3960813" cy="468312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Phishing</a:t>
            </a:r>
          </a:p>
        </p:txBody>
      </p:sp>
      <p:sp>
        <p:nvSpPr>
          <p:cNvPr id="9221" name="Rectangle 22"/>
          <p:cNvSpPr>
            <a:spLocks noChangeArrowheads="1"/>
          </p:cNvSpPr>
          <p:nvPr/>
        </p:nvSpPr>
        <p:spPr bwMode="auto">
          <a:xfrm>
            <a:off x="4122738" y="2160588"/>
            <a:ext cx="3960812" cy="468312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Trojans and Malware</a:t>
            </a:r>
          </a:p>
        </p:txBody>
      </p:sp>
      <p:sp>
        <p:nvSpPr>
          <p:cNvPr id="9222" name="Rectangle 22"/>
          <p:cNvSpPr>
            <a:spLocks noChangeArrowheads="1"/>
          </p:cNvSpPr>
          <p:nvPr/>
        </p:nvSpPr>
        <p:spPr bwMode="auto">
          <a:xfrm>
            <a:off x="8081963" y="2160588"/>
            <a:ext cx="3960812" cy="468312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Banking Specific</a:t>
            </a:r>
          </a:p>
        </p:txBody>
      </p:sp>
      <p:sp>
        <p:nvSpPr>
          <p:cNvPr id="9223" name="AutoShape 27"/>
          <p:cNvSpPr>
            <a:spLocks noChangeArrowheads="1"/>
          </p:cNvSpPr>
          <p:nvPr/>
        </p:nvSpPr>
        <p:spPr bwMode="auto">
          <a:xfrm>
            <a:off x="306388" y="2700338"/>
            <a:ext cx="3671887" cy="1187450"/>
          </a:xfrm>
          <a:prstGeom prst="flowChartAlternateProcess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/>
          <a:lstStyle/>
          <a:p>
            <a:r>
              <a:rPr lang="en-US">
                <a:solidFill>
                  <a:schemeClr val="bg1"/>
                </a:solidFill>
              </a:rPr>
              <a:t>Phishing emails</a:t>
            </a:r>
          </a:p>
          <a:p>
            <a:r>
              <a:rPr lang="en-US">
                <a:solidFill>
                  <a:schemeClr val="bg1"/>
                </a:solidFill>
              </a:rPr>
              <a:t>False links and sites</a:t>
            </a:r>
          </a:p>
          <a:p>
            <a:r>
              <a:rPr lang="en-US">
                <a:solidFill>
                  <a:schemeClr val="bg1"/>
                </a:solidFill>
              </a:rPr>
              <a:t>False domain names</a:t>
            </a:r>
          </a:p>
          <a:p>
            <a:r>
              <a:rPr lang="en-US">
                <a:solidFill>
                  <a:schemeClr val="bg1"/>
                </a:solidFill>
              </a:rPr>
              <a:t>…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V="1">
            <a:off x="8081963" y="2628900"/>
            <a:ext cx="0" cy="1439863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5" name="Line 8"/>
          <p:cNvSpPr>
            <a:spLocks noChangeShapeType="1"/>
          </p:cNvSpPr>
          <p:nvPr/>
        </p:nvSpPr>
        <p:spPr bwMode="auto">
          <a:xfrm flipV="1">
            <a:off x="4122738" y="2160588"/>
            <a:ext cx="0" cy="1908175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6" name="AutoShape 27"/>
          <p:cNvSpPr>
            <a:spLocks noChangeArrowheads="1"/>
          </p:cNvSpPr>
          <p:nvPr/>
        </p:nvSpPr>
        <p:spPr bwMode="auto">
          <a:xfrm>
            <a:off x="4265613" y="2700338"/>
            <a:ext cx="3671887" cy="1152525"/>
          </a:xfrm>
          <a:prstGeom prst="flowChartAlternateProcess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/>
          <a:lstStyle/>
          <a:p>
            <a:r>
              <a:rPr lang="en-US">
                <a:solidFill>
                  <a:schemeClr val="bg1"/>
                </a:solidFill>
              </a:rPr>
              <a:t>Key-loggers</a:t>
            </a:r>
            <a:br>
              <a:rPr lang="en-US">
                <a:solidFill>
                  <a:schemeClr val="bg1"/>
                </a:solidFill>
              </a:rPr>
            </a:br>
            <a:r>
              <a:rPr lang="en-US">
                <a:solidFill>
                  <a:schemeClr val="bg1"/>
                </a:solidFill>
              </a:rPr>
              <a:t>RATs (Remote Access Trojans)</a:t>
            </a:r>
          </a:p>
          <a:p>
            <a:r>
              <a:rPr lang="en-US">
                <a:solidFill>
                  <a:schemeClr val="bg1"/>
                </a:solidFill>
              </a:rPr>
              <a:t>…</a:t>
            </a:r>
          </a:p>
        </p:txBody>
      </p:sp>
      <p:sp>
        <p:nvSpPr>
          <p:cNvPr id="9227" name="AutoShape 27"/>
          <p:cNvSpPr>
            <a:spLocks noChangeArrowheads="1"/>
          </p:cNvSpPr>
          <p:nvPr/>
        </p:nvSpPr>
        <p:spPr bwMode="auto">
          <a:xfrm>
            <a:off x="8226425" y="2700338"/>
            <a:ext cx="3671888" cy="1187450"/>
          </a:xfrm>
          <a:prstGeom prst="flowChartAlternateProcess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/>
          <a:lstStyle/>
          <a:p>
            <a:r>
              <a:rPr lang="en-US">
                <a:solidFill>
                  <a:schemeClr val="bg1"/>
                </a:solidFill>
              </a:rPr>
              <a:t>DNS Poisoning (routers), BHO</a:t>
            </a:r>
          </a:p>
          <a:p>
            <a:r>
              <a:rPr lang="en-US">
                <a:solidFill>
                  <a:schemeClr val="bg1"/>
                </a:solidFill>
              </a:rPr>
              <a:t>2F (SMS/OTP/TAN) Interception</a:t>
            </a:r>
            <a:r>
              <a:rPr lang="en-US" sz="1800"/>
              <a:t> </a:t>
            </a:r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MITM – Man In The Middle</a:t>
            </a:r>
          </a:p>
          <a:p>
            <a:r>
              <a:rPr lang="en-US">
                <a:solidFill>
                  <a:schemeClr val="bg1"/>
                </a:solidFill>
              </a:rPr>
              <a:t>MITB – </a:t>
            </a:r>
            <a:r>
              <a:rPr lang="en-US" sz="1800" i="1" u="sng">
                <a:solidFill>
                  <a:srgbClr val="FFFF00"/>
                </a:solidFill>
              </a:rPr>
              <a:t>Man In The Browser</a:t>
            </a:r>
          </a:p>
          <a:p>
            <a:r>
              <a:rPr lang="en-US">
                <a:solidFill>
                  <a:schemeClr val="bg1"/>
                </a:solidFill>
              </a:rPr>
              <a:t>Variants: ZEUS/SpyEye,…</a:t>
            </a:r>
          </a:p>
        </p:txBody>
      </p:sp>
      <p:sp>
        <p:nvSpPr>
          <p:cNvPr id="9228" name="AutoShape 13"/>
          <p:cNvSpPr>
            <a:spLocks noChangeArrowheads="1"/>
          </p:cNvSpPr>
          <p:nvPr/>
        </p:nvSpPr>
        <p:spPr bwMode="auto">
          <a:xfrm rot="-1800000">
            <a:off x="7902575" y="3671888"/>
            <a:ext cx="395288" cy="252412"/>
          </a:xfrm>
          <a:prstGeom prst="notchedRightArrow">
            <a:avLst>
              <a:gd name="adj1" fmla="val 50000"/>
              <a:gd name="adj2" fmla="val 39151"/>
            </a:avLst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229" name="AutoShape 28"/>
          <p:cNvSpPr>
            <a:spLocks noChangeArrowheads="1"/>
          </p:cNvSpPr>
          <p:nvPr/>
        </p:nvSpPr>
        <p:spPr bwMode="auto">
          <a:xfrm>
            <a:off x="306388" y="4248150"/>
            <a:ext cx="11664950" cy="2376488"/>
          </a:xfrm>
          <a:prstGeom prst="flowChartAlternateProcess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>
              <a:solidFill>
                <a:srgbClr val="FFFF00"/>
              </a:solidFill>
            </a:endParaRPr>
          </a:p>
        </p:txBody>
      </p:sp>
      <p:sp>
        <p:nvSpPr>
          <p:cNvPr id="9230" name="AutoShape 27"/>
          <p:cNvSpPr>
            <a:spLocks noChangeArrowheads="1"/>
          </p:cNvSpPr>
          <p:nvPr/>
        </p:nvSpPr>
        <p:spPr bwMode="auto">
          <a:xfrm>
            <a:off x="522288" y="4211638"/>
            <a:ext cx="5795962" cy="466725"/>
          </a:xfrm>
          <a:prstGeom prst="flowChartAlternateProcess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u="sng">
                <a:solidFill>
                  <a:schemeClr val="hlink"/>
                </a:solidFill>
              </a:rPr>
              <a:t>MITB : Man In The Browser Attack : example</a:t>
            </a:r>
            <a:endParaRPr lang="en-US" u="sng">
              <a:solidFill>
                <a:schemeClr val="hlink"/>
              </a:solidFill>
            </a:endParaRPr>
          </a:p>
        </p:txBody>
      </p:sp>
      <p:sp>
        <p:nvSpPr>
          <p:cNvPr id="9231" name="Line 8"/>
          <p:cNvSpPr>
            <a:spLocks noChangeShapeType="1"/>
          </p:cNvSpPr>
          <p:nvPr/>
        </p:nvSpPr>
        <p:spPr bwMode="auto">
          <a:xfrm flipH="1" flipV="1">
            <a:off x="306388" y="4643438"/>
            <a:ext cx="11664950" cy="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2" name="AutoShape 27"/>
          <p:cNvSpPr>
            <a:spLocks noChangeArrowheads="1"/>
          </p:cNvSpPr>
          <p:nvPr/>
        </p:nvSpPr>
        <p:spPr bwMode="auto">
          <a:xfrm>
            <a:off x="414338" y="4679950"/>
            <a:ext cx="5759450" cy="466725"/>
          </a:xfrm>
          <a:prstGeom prst="flowChartAlternateProcess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bg1"/>
                </a:solidFill>
              </a:rPr>
              <a:t>1. </a:t>
            </a:r>
            <a:r>
              <a:rPr lang="en-US" sz="1800" i="1" u="sng">
                <a:solidFill>
                  <a:srgbClr val="FFFF00"/>
                </a:solidFill>
              </a:rPr>
              <a:t>Computer is compromised</a:t>
            </a:r>
            <a:r>
              <a:rPr lang="en-US" sz="1800">
                <a:solidFill>
                  <a:schemeClr val="bg1"/>
                </a:solidFill>
              </a:rPr>
              <a:t> (Browser/DNS/net)</a:t>
            </a:r>
            <a:endParaRPr lang="en-US" sz="1200">
              <a:solidFill>
                <a:schemeClr val="bg1"/>
              </a:solidFill>
            </a:endParaRPr>
          </a:p>
        </p:txBody>
      </p:sp>
      <p:sp>
        <p:nvSpPr>
          <p:cNvPr id="9233" name="AutoShape 27"/>
          <p:cNvSpPr>
            <a:spLocks noChangeArrowheads="1"/>
          </p:cNvSpPr>
          <p:nvPr/>
        </p:nvSpPr>
        <p:spPr bwMode="auto">
          <a:xfrm>
            <a:off x="414338" y="5184775"/>
            <a:ext cx="5759450" cy="466725"/>
          </a:xfrm>
          <a:prstGeom prst="flowChartAlternateProcess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bg1"/>
                </a:solidFill>
              </a:rPr>
              <a:t>2. User accesses </a:t>
            </a:r>
            <a:r>
              <a:rPr lang="en-GB" sz="1800">
                <a:solidFill>
                  <a:schemeClr val="bg1"/>
                </a:solidFill>
              </a:rPr>
              <a:t>targetted</a:t>
            </a:r>
            <a:r>
              <a:rPr lang="en-US" sz="1800">
                <a:solidFill>
                  <a:schemeClr val="bg1"/>
                </a:solidFill>
              </a:rPr>
              <a:t> url (bank)</a:t>
            </a:r>
            <a:endParaRPr lang="en-US" sz="1200">
              <a:solidFill>
                <a:schemeClr val="bg1"/>
              </a:solidFill>
            </a:endParaRPr>
          </a:p>
        </p:txBody>
      </p:sp>
      <p:sp>
        <p:nvSpPr>
          <p:cNvPr id="9234" name="AutoShape 27"/>
          <p:cNvSpPr>
            <a:spLocks noChangeArrowheads="1"/>
          </p:cNvSpPr>
          <p:nvPr/>
        </p:nvSpPr>
        <p:spPr bwMode="auto">
          <a:xfrm>
            <a:off x="414338" y="5688013"/>
            <a:ext cx="5759450" cy="466725"/>
          </a:xfrm>
          <a:prstGeom prst="flowChartAlternateProcess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bg1"/>
                </a:solidFill>
              </a:rPr>
              <a:t>3. MITM/MITB activated</a:t>
            </a:r>
            <a:endParaRPr lang="en-US" sz="1200">
              <a:solidFill>
                <a:schemeClr val="bg1"/>
              </a:solidFill>
            </a:endParaRPr>
          </a:p>
        </p:txBody>
      </p:sp>
      <p:sp>
        <p:nvSpPr>
          <p:cNvPr id="9235" name="AutoShape 27"/>
          <p:cNvSpPr>
            <a:spLocks noChangeArrowheads="1"/>
          </p:cNvSpPr>
          <p:nvPr/>
        </p:nvSpPr>
        <p:spPr bwMode="auto">
          <a:xfrm>
            <a:off x="414338" y="6119813"/>
            <a:ext cx="5759450" cy="466725"/>
          </a:xfrm>
          <a:prstGeom prst="flowChartAlternateProcess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bg1"/>
                </a:solidFill>
              </a:rPr>
              <a:t>4. </a:t>
            </a:r>
            <a:r>
              <a:rPr lang="en-US" sz="1800" i="1" u="sng">
                <a:solidFill>
                  <a:srgbClr val="FFFF00"/>
                </a:solidFill>
              </a:rPr>
              <a:t>Browser receives modified Javascript</a:t>
            </a:r>
            <a:r>
              <a:rPr lang="en-US" sz="1800">
                <a:solidFill>
                  <a:schemeClr val="bg1"/>
                </a:solidFill>
              </a:rPr>
              <a:t> (+html)</a:t>
            </a:r>
            <a:endParaRPr lang="en-US" sz="1200">
              <a:solidFill>
                <a:schemeClr val="bg1"/>
              </a:solidFill>
            </a:endParaRPr>
          </a:p>
        </p:txBody>
      </p:sp>
      <p:sp>
        <p:nvSpPr>
          <p:cNvPr id="9236" name="AutoShape 27"/>
          <p:cNvSpPr>
            <a:spLocks noChangeArrowheads="1"/>
          </p:cNvSpPr>
          <p:nvPr/>
        </p:nvSpPr>
        <p:spPr bwMode="auto">
          <a:xfrm>
            <a:off x="6210300" y="4645025"/>
            <a:ext cx="5761038" cy="466725"/>
          </a:xfrm>
          <a:prstGeom prst="flowChartAlternateProcess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bg1"/>
                </a:solidFill>
              </a:rPr>
              <a:t>5. </a:t>
            </a:r>
            <a:r>
              <a:rPr lang="en-US" sz="1800" i="1" u="sng">
                <a:solidFill>
                  <a:srgbClr val="FFFF00"/>
                </a:solidFill>
              </a:rPr>
              <a:t>User Authenticates</a:t>
            </a:r>
            <a:r>
              <a:rPr lang="en-US" sz="1800">
                <a:solidFill>
                  <a:schemeClr val="bg1"/>
                </a:solidFill>
              </a:rPr>
              <a:t> =&gt; Credentials Captured</a:t>
            </a:r>
            <a:endParaRPr lang="en-US" sz="1200">
              <a:solidFill>
                <a:schemeClr val="bg1"/>
              </a:solidFill>
            </a:endParaRPr>
          </a:p>
        </p:txBody>
      </p:sp>
      <p:sp>
        <p:nvSpPr>
          <p:cNvPr id="9237" name="AutoShape 27"/>
          <p:cNvSpPr>
            <a:spLocks noChangeArrowheads="1"/>
          </p:cNvSpPr>
          <p:nvPr/>
        </p:nvSpPr>
        <p:spPr bwMode="auto">
          <a:xfrm>
            <a:off x="6210300" y="5148263"/>
            <a:ext cx="5761038" cy="466725"/>
          </a:xfrm>
          <a:prstGeom prst="flowChartAlternateProcess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bg1"/>
                </a:solidFill>
              </a:rPr>
              <a:t>6. Transaction =&gt; 2F Captured (incl. m-TAN)</a:t>
            </a:r>
            <a:endParaRPr lang="en-US" sz="1200">
              <a:solidFill>
                <a:schemeClr val="bg1"/>
              </a:solidFill>
            </a:endParaRPr>
          </a:p>
        </p:txBody>
      </p:sp>
      <p:sp>
        <p:nvSpPr>
          <p:cNvPr id="9238" name="AutoShape 27"/>
          <p:cNvSpPr>
            <a:spLocks noChangeArrowheads="1"/>
          </p:cNvSpPr>
          <p:nvPr/>
        </p:nvSpPr>
        <p:spPr bwMode="auto">
          <a:xfrm>
            <a:off x="6210300" y="5653088"/>
            <a:ext cx="5761038" cy="466725"/>
          </a:xfrm>
          <a:prstGeom prst="flowChartAlternateProcess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bg1"/>
                </a:solidFill>
              </a:rPr>
              <a:t>7. </a:t>
            </a:r>
            <a:r>
              <a:rPr lang="en-US" sz="1800" i="1" u="sng">
                <a:solidFill>
                  <a:srgbClr val="FFFF00"/>
                </a:solidFill>
              </a:rPr>
              <a:t>Attacker performs fraudulent transaction</a:t>
            </a:r>
            <a:endParaRPr lang="en-US" sz="1200">
              <a:solidFill>
                <a:schemeClr val="bg1"/>
              </a:solidFill>
            </a:endParaRPr>
          </a:p>
        </p:txBody>
      </p:sp>
      <p:sp>
        <p:nvSpPr>
          <p:cNvPr id="9239" name="AutoShape 27"/>
          <p:cNvSpPr>
            <a:spLocks noChangeArrowheads="1"/>
          </p:cNvSpPr>
          <p:nvPr/>
        </p:nvSpPr>
        <p:spPr bwMode="auto">
          <a:xfrm>
            <a:off x="6210300" y="6121400"/>
            <a:ext cx="5761038" cy="466725"/>
          </a:xfrm>
          <a:prstGeom prst="flowChartAlternateProcess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bg1"/>
                </a:solidFill>
              </a:rPr>
              <a:t>8. Browser shows adjusted balance/statement</a:t>
            </a:r>
            <a:endParaRPr lang="en-US" sz="12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9"/>
          <p:cNvSpPr>
            <a:spLocks noChangeArrowheads="1"/>
          </p:cNvSpPr>
          <p:nvPr/>
        </p:nvSpPr>
        <p:spPr bwMode="auto">
          <a:xfrm>
            <a:off x="161925" y="1439863"/>
            <a:ext cx="11880850" cy="3744912"/>
          </a:xfrm>
          <a:prstGeom prst="rect">
            <a:avLst/>
          </a:prstGeom>
          <a:solidFill>
            <a:schemeClr val="accent1">
              <a:alpha val="74901"/>
            </a:schemeClr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10242" name="Title 2"/>
          <p:cNvSpPr txBox="1">
            <a:spLocks/>
          </p:cNvSpPr>
          <p:nvPr/>
        </p:nvSpPr>
        <p:spPr bwMode="auto">
          <a:xfrm>
            <a:off x="557213" y="0"/>
            <a:ext cx="11647487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0000"/>
              </a:lnSpc>
            </a:pPr>
            <a:r>
              <a:rPr lang="en-US" sz="4000" b="1">
                <a:solidFill>
                  <a:schemeClr val="hlink"/>
                </a:solidFill>
                <a:latin typeface="Calibri" pitchFamily="34" charset="0"/>
              </a:rPr>
              <a:t>Banrisul’s Secure e-Banking Architecture</a:t>
            </a:r>
            <a:endParaRPr lang="en-US" sz="4000">
              <a:solidFill>
                <a:schemeClr val="hlink"/>
              </a:solidFill>
              <a:latin typeface="Calibri" pitchFamily="34" charset="0"/>
            </a:endParaRPr>
          </a:p>
        </p:txBody>
      </p:sp>
      <p:sp>
        <p:nvSpPr>
          <p:cNvPr id="10243" name="AutoShape 28"/>
          <p:cNvSpPr>
            <a:spLocks noChangeArrowheads="1"/>
          </p:cNvSpPr>
          <p:nvPr/>
        </p:nvSpPr>
        <p:spPr bwMode="auto">
          <a:xfrm>
            <a:off x="377825" y="1620838"/>
            <a:ext cx="3529013" cy="935037"/>
          </a:xfrm>
          <a:prstGeom prst="flowChartAlternateProcess">
            <a:avLst/>
          </a:prstGeom>
          <a:solidFill>
            <a:srgbClr val="008000">
              <a:alpha val="50195"/>
            </a:srgbClr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i="1">
                <a:solidFill>
                  <a:srgbClr val="FFFF00"/>
                </a:solidFill>
              </a:rPr>
              <a:t>TRUSTED UI</a:t>
            </a:r>
          </a:p>
        </p:txBody>
      </p:sp>
      <p:sp>
        <p:nvSpPr>
          <p:cNvPr id="10244" name="AutoShape 28"/>
          <p:cNvSpPr>
            <a:spLocks noChangeArrowheads="1"/>
          </p:cNvSpPr>
          <p:nvPr/>
        </p:nvSpPr>
        <p:spPr bwMode="auto">
          <a:xfrm>
            <a:off x="989013" y="5761038"/>
            <a:ext cx="2268537" cy="612775"/>
          </a:xfrm>
          <a:prstGeom prst="flowChartAlternateProcess">
            <a:avLst/>
          </a:prstGeom>
          <a:solidFill>
            <a:srgbClr val="0000FF">
              <a:alpha val="50195"/>
            </a:srgbClr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i="1">
                <a:solidFill>
                  <a:srgbClr val="FFFF00"/>
                </a:solidFill>
              </a:rPr>
              <a:t>Cryptographic</a:t>
            </a:r>
            <a:br>
              <a:rPr lang="en-US" sz="2000" i="1">
                <a:solidFill>
                  <a:srgbClr val="FFFF00"/>
                </a:solidFill>
              </a:rPr>
            </a:br>
            <a:r>
              <a:rPr lang="en-US" sz="2000" i="1">
                <a:solidFill>
                  <a:srgbClr val="FFFF00"/>
                </a:solidFill>
              </a:rPr>
              <a:t>Token</a:t>
            </a:r>
          </a:p>
        </p:txBody>
      </p:sp>
      <p:sp>
        <p:nvSpPr>
          <p:cNvPr id="10245" name="AutoShape 28"/>
          <p:cNvSpPr>
            <a:spLocks noChangeArrowheads="1"/>
          </p:cNvSpPr>
          <p:nvPr/>
        </p:nvSpPr>
        <p:spPr bwMode="auto">
          <a:xfrm>
            <a:off x="809625" y="4284663"/>
            <a:ext cx="2663825" cy="612775"/>
          </a:xfrm>
          <a:prstGeom prst="flowChartAlternateProcess">
            <a:avLst/>
          </a:prstGeom>
          <a:solidFill>
            <a:srgbClr val="00CCFF">
              <a:alpha val="50195"/>
            </a:srgb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Token Middleware</a:t>
            </a:r>
          </a:p>
        </p:txBody>
      </p:sp>
      <p:sp>
        <p:nvSpPr>
          <p:cNvPr id="10246" name="AutoShape 28"/>
          <p:cNvSpPr>
            <a:spLocks noChangeArrowheads="1"/>
          </p:cNvSpPr>
          <p:nvPr/>
        </p:nvSpPr>
        <p:spPr bwMode="auto">
          <a:xfrm>
            <a:off x="485775" y="3024188"/>
            <a:ext cx="3311525" cy="755650"/>
          </a:xfrm>
          <a:prstGeom prst="flowChartAlternateProcess">
            <a:avLst/>
          </a:prstGeom>
          <a:solidFill>
            <a:srgbClr val="FFCC00">
              <a:alpha val="50195"/>
            </a:srgbClr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Signer and </a:t>
            </a:r>
            <a:br>
              <a:rPr lang="en-US" sz="2000">
                <a:solidFill>
                  <a:srgbClr val="FFFF00"/>
                </a:solidFill>
              </a:rPr>
            </a:br>
            <a:r>
              <a:rPr lang="en-US" sz="2000">
                <a:solidFill>
                  <a:srgbClr val="FFFF00"/>
                </a:solidFill>
              </a:rPr>
              <a:t>Countermeasures</a:t>
            </a:r>
          </a:p>
        </p:txBody>
      </p:sp>
      <p:sp>
        <p:nvSpPr>
          <p:cNvPr id="10247" name="Line 8"/>
          <p:cNvSpPr>
            <a:spLocks noChangeShapeType="1"/>
          </p:cNvSpPr>
          <p:nvPr/>
        </p:nvSpPr>
        <p:spPr bwMode="auto">
          <a:xfrm flipV="1">
            <a:off x="4122738" y="1439863"/>
            <a:ext cx="0" cy="3744912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AutoShape 28"/>
          <p:cNvSpPr>
            <a:spLocks noChangeArrowheads="1"/>
          </p:cNvSpPr>
          <p:nvPr/>
        </p:nvSpPr>
        <p:spPr bwMode="auto">
          <a:xfrm>
            <a:off x="4446588" y="1692275"/>
            <a:ext cx="3311525" cy="3276600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Web-App</a:t>
            </a:r>
          </a:p>
          <a:p>
            <a:pPr algn="ctr"/>
            <a:r>
              <a:rPr lang="en-US" sz="2000">
                <a:solidFill>
                  <a:srgbClr val="FFFF00"/>
                </a:solidFill>
              </a:rPr>
              <a:t>(HTML,JS,CSS)</a:t>
            </a:r>
          </a:p>
        </p:txBody>
      </p:sp>
      <p:sp>
        <p:nvSpPr>
          <p:cNvPr id="10249" name="Line 8"/>
          <p:cNvSpPr>
            <a:spLocks noChangeShapeType="1"/>
          </p:cNvSpPr>
          <p:nvPr/>
        </p:nvSpPr>
        <p:spPr bwMode="auto">
          <a:xfrm flipV="1">
            <a:off x="8081963" y="1439863"/>
            <a:ext cx="0" cy="3744912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Rectangle 22"/>
          <p:cNvSpPr>
            <a:spLocks noChangeArrowheads="1"/>
          </p:cNvSpPr>
          <p:nvPr/>
        </p:nvSpPr>
        <p:spPr bwMode="auto">
          <a:xfrm>
            <a:off x="161925" y="971550"/>
            <a:ext cx="3960813" cy="468313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Java Applet</a:t>
            </a:r>
          </a:p>
        </p:txBody>
      </p:sp>
      <p:sp>
        <p:nvSpPr>
          <p:cNvPr id="10251" name="Rectangle 22"/>
          <p:cNvSpPr>
            <a:spLocks noChangeArrowheads="1"/>
          </p:cNvSpPr>
          <p:nvPr/>
        </p:nvSpPr>
        <p:spPr bwMode="auto">
          <a:xfrm>
            <a:off x="4122738" y="971550"/>
            <a:ext cx="3960812" cy="468313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Browser</a:t>
            </a:r>
          </a:p>
        </p:txBody>
      </p:sp>
      <p:sp>
        <p:nvSpPr>
          <p:cNvPr id="10252" name="Rectangle 22"/>
          <p:cNvSpPr>
            <a:spLocks noChangeArrowheads="1"/>
          </p:cNvSpPr>
          <p:nvPr/>
        </p:nvSpPr>
        <p:spPr bwMode="auto">
          <a:xfrm>
            <a:off x="8081963" y="971550"/>
            <a:ext cx="3960812" cy="468313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Server</a:t>
            </a:r>
          </a:p>
        </p:txBody>
      </p:sp>
      <p:sp>
        <p:nvSpPr>
          <p:cNvPr id="10253" name="AutoShape 32"/>
          <p:cNvSpPr>
            <a:spLocks noChangeArrowheads="1"/>
          </p:cNvSpPr>
          <p:nvPr/>
        </p:nvSpPr>
        <p:spPr bwMode="auto">
          <a:xfrm>
            <a:off x="1962150" y="2555875"/>
            <a:ext cx="360363" cy="468313"/>
          </a:xfrm>
          <a:prstGeom prst="upDownArrow">
            <a:avLst>
              <a:gd name="adj1" fmla="val 50000"/>
              <a:gd name="adj2" fmla="val 25991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54" name="AutoShape 35"/>
          <p:cNvSpPr>
            <a:spLocks noChangeArrowheads="1"/>
          </p:cNvSpPr>
          <p:nvPr/>
        </p:nvSpPr>
        <p:spPr bwMode="auto">
          <a:xfrm>
            <a:off x="1962150" y="3779838"/>
            <a:ext cx="360363" cy="468312"/>
          </a:xfrm>
          <a:prstGeom prst="upDownArrow">
            <a:avLst>
              <a:gd name="adj1" fmla="val 50000"/>
              <a:gd name="adj2" fmla="val 25991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55" name="AutoShape 37"/>
          <p:cNvSpPr>
            <a:spLocks noChangeArrowheads="1"/>
          </p:cNvSpPr>
          <p:nvPr/>
        </p:nvSpPr>
        <p:spPr bwMode="auto">
          <a:xfrm rot="-5400000">
            <a:off x="3941763" y="3132138"/>
            <a:ext cx="360362" cy="576262"/>
          </a:xfrm>
          <a:prstGeom prst="upDownArrow">
            <a:avLst>
              <a:gd name="adj1" fmla="val 50000"/>
              <a:gd name="adj2" fmla="val 31982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56" name="AutoShape 38"/>
          <p:cNvSpPr>
            <a:spLocks noChangeArrowheads="1"/>
          </p:cNvSpPr>
          <p:nvPr/>
        </p:nvSpPr>
        <p:spPr bwMode="auto">
          <a:xfrm rot="-5400000">
            <a:off x="7884319" y="2286794"/>
            <a:ext cx="360362" cy="539750"/>
          </a:xfrm>
          <a:prstGeom prst="upDownArrow">
            <a:avLst>
              <a:gd name="adj1" fmla="val 50000"/>
              <a:gd name="adj2" fmla="val 29956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57" name="AutoShape 28"/>
          <p:cNvSpPr>
            <a:spLocks noChangeArrowheads="1"/>
          </p:cNvSpPr>
          <p:nvPr/>
        </p:nvSpPr>
        <p:spPr bwMode="auto">
          <a:xfrm>
            <a:off x="8334375" y="1836738"/>
            <a:ext cx="3455988" cy="1547812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Web-Services</a:t>
            </a:r>
          </a:p>
        </p:txBody>
      </p:sp>
      <p:sp>
        <p:nvSpPr>
          <p:cNvPr id="10258" name="AutoShape 28"/>
          <p:cNvSpPr>
            <a:spLocks noChangeArrowheads="1"/>
          </p:cNvSpPr>
          <p:nvPr/>
        </p:nvSpPr>
        <p:spPr bwMode="auto">
          <a:xfrm>
            <a:off x="8407400" y="3924300"/>
            <a:ext cx="3311525" cy="1044575"/>
          </a:xfrm>
          <a:prstGeom prst="flowChartAlternateProcess">
            <a:avLst/>
          </a:prstGeom>
          <a:solidFill>
            <a:srgbClr val="FFCC00">
              <a:alpha val="50195"/>
            </a:srgb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Signature Verification</a:t>
            </a:r>
            <a:br>
              <a:rPr lang="en-US" sz="2000">
                <a:solidFill>
                  <a:srgbClr val="FFFF00"/>
                </a:solidFill>
              </a:rPr>
            </a:br>
            <a:r>
              <a:rPr lang="en-US" sz="2000">
                <a:solidFill>
                  <a:srgbClr val="FFFF00"/>
                </a:solidFill>
              </a:rPr>
              <a:t>and Countermeasures</a:t>
            </a:r>
          </a:p>
        </p:txBody>
      </p:sp>
      <p:sp>
        <p:nvSpPr>
          <p:cNvPr id="10259" name="AutoShape 41"/>
          <p:cNvSpPr>
            <a:spLocks noChangeArrowheads="1"/>
          </p:cNvSpPr>
          <p:nvPr/>
        </p:nvSpPr>
        <p:spPr bwMode="auto">
          <a:xfrm>
            <a:off x="9882188" y="3419475"/>
            <a:ext cx="360362" cy="468313"/>
          </a:xfrm>
          <a:prstGeom prst="upDownArrow">
            <a:avLst>
              <a:gd name="adj1" fmla="val 50000"/>
              <a:gd name="adj2" fmla="val 25991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60" name="AutoShape 79"/>
          <p:cNvSpPr>
            <a:spLocks noChangeArrowheads="1"/>
          </p:cNvSpPr>
          <p:nvPr/>
        </p:nvSpPr>
        <p:spPr bwMode="auto">
          <a:xfrm rot="-1800000">
            <a:off x="8964613" y="4714875"/>
            <a:ext cx="395287" cy="252413"/>
          </a:xfrm>
          <a:prstGeom prst="notchedRightArrow">
            <a:avLst>
              <a:gd name="adj1" fmla="val 50000"/>
              <a:gd name="adj2" fmla="val 39151"/>
            </a:avLst>
          </a:prstGeom>
          <a:solidFill>
            <a:srgbClr val="CCFFC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61" name="AutoShape 28"/>
          <p:cNvSpPr>
            <a:spLocks noChangeArrowheads="1"/>
          </p:cNvSpPr>
          <p:nvPr/>
        </p:nvSpPr>
        <p:spPr bwMode="auto">
          <a:xfrm>
            <a:off x="8370888" y="4895850"/>
            <a:ext cx="647700" cy="360363"/>
          </a:xfrm>
          <a:prstGeom prst="flowChartAlternateProcess">
            <a:avLst/>
          </a:prstGeom>
          <a:solidFill>
            <a:srgbClr val="CCFFCC">
              <a:alpha val="50195"/>
            </a:srgbClr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 i="1">
                <a:solidFill>
                  <a:schemeClr val="hlink"/>
                </a:solidFill>
              </a:rPr>
              <a:t>Secret</a:t>
            </a:r>
          </a:p>
          <a:p>
            <a:pPr algn="ctr"/>
            <a:r>
              <a:rPr lang="en-US" sz="1200" b="1" i="1">
                <a:solidFill>
                  <a:schemeClr val="hlink"/>
                </a:solidFill>
              </a:rPr>
              <a:t>Sauce</a:t>
            </a:r>
          </a:p>
        </p:txBody>
      </p:sp>
      <p:sp>
        <p:nvSpPr>
          <p:cNvPr id="10262" name="AutoShape 79"/>
          <p:cNvSpPr>
            <a:spLocks noChangeArrowheads="1"/>
          </p:cNvSpPr>
          <p:nvPr/>
        </p:nvSpPr>
        <p:spPr bwMode="auto">
          <a:xfrm rot="-1800000">
            <a:off x="630238" y="3635375"/>
            <a:ext cx="395287" cy="252413"/>
          </a:xfrm>
          <a:prstGeom prst="notchedRightArrow">
            <a:avLst>
              <a:gd name="adj1" fmla="val 50000"/>
              <a:gd name="adj2" fmla="val 39151"/>
            </a:avLst>
          </a:prstGeom>
          <a:solidFill>
            <a:srgbClr val="CCFFC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63" name="AutoShape 28"/>
          <p:cNvSpPr>
            <a:spLocks noChangeArrowheads="1"/>
          </p:cNvSpPr>
          <p:nvPr/>
        </p:nvSpPr>
        <p:spPr bwMode="auto">
          <a:xfrm>
            <a:off x="36513" y="3816350"/>
            <a:ext cx="647700" cy="360363"/>
          </a:xfrm>
          <a:prstGeom prst="flowChartAlternateProcess">
            <a:avLst/>
          </a:prstGeom>
          <a:solidFill>
            <a:srgbClr val="CCFFCC">
              <a:alpha val="50195"/>
            </a:srgbClr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 i="1">
                <a:solidFill>
                  <a:schemeClr val="hlink"/>
                </a:solidFill>
              </a:rPr>
              <a:t>Secret</a:t>
            </a:r>
          </a:p>
          <a:p>
            <a:pPr algn="ctr"/>
            <a:r>
              <a:rPr lang="en-US" sz="1200" b="1" i="1">
                <a:solidFill>
                  <a:schemeClr val="hlink"/>
                </a:solidFill>
              </a:rPr>
              <a:t>Sauce</a:t>
            </a:r>
          </a:p>
        </p:txBody>
      </p:sp>
      <p:sp>
        <p:nvSpPr>
          <p:cNvPr id="10264" name="AutoShape 26"/>
          <p:cNvSpPr>
            <a:spLocks noChangeAspect="1" noChangeArrowheads="1"/>
          </p:cNvSpPr>
          <p:nvPr/>
        </p:nvSpPr>
        <p:spPr bwMode="auto">
          <a:xfrm>
            <a:off x="1241425" y="4932363"/>
            <a:ext cx="1765300" cy="828675"/>
          </a:xfrm>
          <a:prstGeom prst="upDownArrowCallout">
            <a:avLst>
              <a:gd name="adj1" fmla="val 53257"/>
              <a:gd name="adj2" fmla="val 62448"/>
              <a:gd name="adj3" fmla="val 11301"/>
              <a:gd name="adj4" fmla="val 37546"/>
            </a:avLst>
          </a:prstGeom>
          <a:solidFill>
            <a:schemeClr val="accent2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i="1">
                <a:solidFill>
                  <a:srgbClr val="FFFF00"/>
                </a:solidFill>
              </a:rPr>
              <a:t>PC/SC Driver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2"/>
          <p:cNvSpPr txBox="1">
            <a:spLocks/>
          </p:cNvSpPr>
          <p:nvPr/>
        </p:nvSpPr>
        <p:spPr bwMode="auto">
          <a:xfrm>
            <a:off x="557213" y="0"/>
            <a:ext cx="11647487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0000"/>
              </a:lnSpc>
            </a:pPr>
            <a:r>
              <a:rPr lang="en-US" sz="4000" b="1">
                <a:solidFill>
                  <a:schemeClr val="hlink"/>
                </a:solidFill>
                <a:latin typeface="Calibri" pitchFamily="34" charset="0"/>
              </a:rPr>
              <a:t>Secure e-Banking – Going Forward</a:t>
            </a:r>
            <a:endParaRPr lang="en-US" sz="4000">
              <a:solidFill>
                <a:schemeClr val="hlink"/>
              </a:solidFill>
              <a:latin typeface="Calibri" pitchFamily="34" charset="0"/>
            </a:endParaRPr>
          </a:p>
        </p:txBody>
      </p:sp>
      <p:sp>
        <p:nvSpPr>
          <p:cNvPr id="11266" name="AutoShape 28"/>
          <p:cNvSpPr>
            <a:spLocks noChangeArrowheads="1"/>
          </p:cNvSpPr>
          <p:nvPr/>
        </p:nvSpPr>
        <p:spPr bwMode="auto">
          <a:xfrm>
            <a:off x="1925638" y="1079500"/>
            <a:ext cx="7416800" cy="827088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solidFill>
                  <a:schemeClr val="bg1"/>
                </a:solidFill>
              </a:rPr>
              <a:t>2014: </a:t>
            </a:r>
            <a:r>
              <a:rPr lang="en-US" sz="1800" i="1" u="sng">
                <a:solidFill>
                  <a:srgbClr val="FFFF00"/>
                </a:solidFill>
              </a:rPr>
              <a:t>Reduced</a:t>
            </a:r>
            <a:r>
              <a:rPr lang="en-US" sz="1800">
                <a:solidFill>
                  <a:schemeClr val="bg1"/>
                </a:solidFill>
              </a:rPr>
              <a:t> browser </a:t>
            </a:r>
            <a:r>
              <a:rPr lang="en-US" sz="1800" i="1" u="sng">
                <a:solidFill>
                  <a:srgbClr val="FFFF00"/>
                </a:solidFill>
              </a:rPr>
              <a:t>support</a:t>
            </a:r>
            <a:r>
              <a:rPr lang="en-US" sz="1800">
                <a:solidFill>
                  <a:schemeClr val="bg1"/>
                </a:solidFill>
              </a:rPr>
              <a:t> for Java Applets and NPAPI</a:t>
            </a:r>
          </a:p>
        </p:txBody>
      </p:sp>
      <p:grpSp>
        <p:nvGrpSpPr>
          <p:cNvPr id="11267" name="Group 46"/>
          <p:cNvGrpSpPr>
            <a:grpSpLocks/>
          </p:cNvGrpSpPr>
          <p:nvPr/>
        </p:nvGrpSpPr>
        <p:grpSpPr bwMode="auto">
          <a:xfrm>
            <a:off x="377825" y="1079500"/>
            <a:ext cx="1295400" cy="1295400"/>
            <a:chOff x="238" y="771"/>
            <a:chExt cx="816" cy="816"/>
          </a:xfrm>
        </p:grpSpPr>
        <p:pic>
          <p:nvPicPr>
            <p:cNvPr id="11283" name="Picture 28" descr="ANd9GcQQwVwsGcMqkkW8xO6KKXSmn2WyueYTQ07tDBOny0Knz_7L3ixEh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8" y="771"/>
              <a:ext cx="816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4" name="AutoShape 28"/>
            <p:cNvSpPr>
              <a:spLocks noChangeArrowheads="1"/>
            </p:cNvSpPr>
            <p:nvPr/>
          </p:nvSpPr>
          <p:spPr bwMode="auto">
            <a:xfrm>
              <a:off x="419" y="1089"/>
              <a:ext cx="431" cy="363"/>
            </a:xfrm>
            <a:prstGeom prst="flowChartAlternateProcess">
              <a:avLst/>
            </a:prstGeom>
            <a:noFill/>
            <a:ln w="1905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b="1"/>
                <a:t>JAVA</a:t>
              </a:r>
              <a:br>
                <a:rPr lang="en-US" sz="1100" b="1"/>
              </a:br>
              <a:r>
                <a:rPr lang="en-US" sz="1100" b="1"/>
                <a:t>Applets</a:t>
              </a:r>
            </a:p>
          </p:txBody>
        </p:sp>
      </p:grpSp>
      <p:grpSp>
        <p:nvGrpSpPr>
          <p:cNvPr id="13361" name="Group 49"/>
          <p:cNvGrpSpPr>
            <a:grpSpLocks/>
          </p:cNvGrpSpPr>
          <p:nvPr/>
        </p:nvGrpSpPr>
        <p:grpSpPr bwMode="auto">
          <a:xfrm>
            <a:off x="2862263" y="1728788"/>
            <a:ext cx="8999537" cy="1698625"/>
            <a:chOff x="1803" y="1089"/>
            <a:chExt cx="5669" cy="1070"/>
          </a:xfrm>
        </p:grpSpPr>
        <p:sp>
          <p:nvSpPr>
            <p:cNvPr id="11276" name="AutoShape 31" descr="9k="/>
            <p:cNvSpPr>
              <a:spLocks noChangeAspect="1" noChangeArrowheads="1"/>
            </p:cNvSpPr>
            <p:nvPr/>
          </p:nvSpPr>
          <p:spPr bwMode="auto">
            <a:xfrm>
              <a:off x="3748" y="1967"/>
              <a:ext cx="1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AutoShape 33" descr="9k="/>
            <p:cNvSpPr>
              <a:spLocks noChangeAspect="1" noChangeArrowheads="1"/>
            </p:cNvSpPr>
            <p:nvPr/>
          </p:nvSpPr>
          <p:spPr bwMode="auto">
            <a:xfrm>
              <a:off x="3748" y="1967"/>
              <a:ext cx="1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AutoShape 35" descr="9k="/>
            <p:cNvSpPr>
              <a:spLocks noChangeAspect="1" noChangeArrowheads="1"/>
            </p:cNvSpPr>
            <p:nvPr/>
          </p:nvSpPr>
          <p:spPr bwMode="auto">
            <a:xfrm>
              <a:off x="3748" y="1967"/>
              <a:ext cx="1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AutoShape 28"/>
            <p:cNvSpPr>
              <a:spLocks noChangeArrowheads="1"/>
            </p:cNvSpPr>
            <p:nvPr/>
          </p:nvSpPr>
          <p:spPr bwMode="auto">
            <a:xfrm>
              <a:off x="1803" y="1360"/>
              <a:ext cx="4604" cy="522"/>
            </a:xfrm>
            <a:prstGeom prst="flowChartAlternateProcess">
              <a:avLst/>
            </a:prstGeom>
            <a:solidFill>
              <a:schemeClr val="hlink">
                <a:alpha val="50195"/>
              </a:schemeClr>
            </a:solidFill>
            <a:ln w="1905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bg1"/>
                  </a:solidFill>
                </a:rPr>
                <a:t>Browser plug-in sandbox technology </a:t>
              </a:r>
              <a:r>
                <a:rPr lang="en-US" sz="1800" i="1" u="sng">
                  <a:solidFill>
                    <a:srgbClr val="FFFF00"/>
                  </a:solidFill>
                </a:rPr>
                <a:t>restricts access</a:t>
              </a:r>
              <a:r>
                <a:rPr lang="en-US" sz="1800">
                  <a:solidFill>
                    <a:schemeClr val="bg1"/>
                  </a:solidFill>
                </a:rPr>
                <a:t> to native </a:t>
              </a:r>
              <a:br>
                <a:rPr lang="en-US" sz="1800">
                  <a:solidFill>
                    <a:schemeClr val="bg1"/>
                  </a:solidFill>
                </a:rPr>
              </a:br>
              <a:r>
                <a:rPr lang="en-US" sz="1800">
                  <a:solidFill>
                    <a:schemeClr val="bg1"/>
                  </a:solidFill>
                </a:rPr>
                <a:t>APIs such as PC/SC for Smart-card access</a:t>
              </a:r>
            </a:p>
          </p:txBody>
        </p:sp>
        <p:grpSp>
          <p:nvGrpSpPr>
            <p:cNvPr id="11280" name="Group 44"/>
            <p:cNvGrpSpPr>
              <a:grpSpLocks/>
            </p:cNvGrpSpPr>
            <p:nvPr/>
          </p:nvGrpSpPr>
          <p:grpSpPr bwMode="auto">
            <a:xfrm>
              <a:off x="6656" y="1089"/>
              <a:ext cx="816" cy="816"/>
              <a:chOff x="238" y="1497"/>
              <a:chExt cx="816" cy="816"/>
            </a:xfrm>
          </p:grpSpPr>
          <p:pic>
            <p:nvPicPr>
              <p:cNvPr id="11281" name="Picture 37" descr="WordPress-Plugin-List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238" y="1497"/>
                <a:ext cx="816" cy="8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1282" name="AutoShape 28"/>
              <p:cNvSpPr>
                <a:spLocks noChangeArrowheads="1"/>
              </p:cNvSpPr>
              <p:nvPr/>
            </p:nvSpPr>
            <p:spPr bwMode="auto">
              <a:xfrm>
                <a:off x="238" y="1497"/>
                <a:ext cx="794" cy="816"/>
              </a:xfrm>
              <a:prstGeom prst="flowChartAlternateProcess">
                <a:avLst/>
              </a:prstGeom>
              <a:noFill/>
              <a:ln w="19050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3100" b="1">
                    <a:solidFill>
                      <a:srgbClr val="FF0000"/>
                    </a:solidFill>
                    <a:latin typeface="Calibri Light" pitchFamily="34" charset="0"/>
                  </a:rPr>
                  <a:t>X</a:t>
                </a:r>
              </a:p>
            </p:txBody>
          </p:sp>
        </p:grpSp>
      </p:grpSp>
      <p:grpSp>
        <p:nvGrpSpPr>
          <p:cNvPr id="13362" name="Group 50"/>
          <p:cNvGrpSpPr>
            <a:grpSpLocks/>
          </p:cNvGrpSpPr>
          <p:nvPr/>
        </p:nvGrpSpPr>
        <p:grpSpPr bwMode="auto">
          <a:xfrm>
            <a:off x="341313" y="3240088"/>
            <a:ext cx="11630025" cy="1189037"/>
            <a:chOff x="215" y="2041"/>
            <a:chExt cx="7326" cy="749"/>
          </a:xfrm>
        </p:grpSpPr>
        <p:sp>
          <p:nvSpPr>
            <p:cNvPr id="11273" name="AutoShape 28"/>
            <p:cNvSpPr>
              <a:spLocks noChangeArrowheads="1"/>
            </p:cNvSpPr>
            <p:nvPr/>
          </p:nvSpPr>
          <p:spPr bwMode="auto">
            <a:xfrm>
              <a:off x="215" y="2041"/>
              <a:ext cx="2858" cy="726"/>
            </a:xfrm>
            <a:prstGeom prst="flowChartAlternateProcess">
              <a:avLst/>
            </a:prstGeom>
            <a:solidFill>
              <a:schemeClr val="hlink">
                <a:alpha val="50195"/>
              </a:schemeClr>
            </a:solidFill>
            <a:ln w="1905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i="1" u="sng">
                  <a:solidFill>
                    <a:srgbClr val="FFFF00"/>
                  </a:solidFill>
                </a:rPr>
                <a:t>Cross-Platform</a:t>
              </a:r>
              <a:r>
                <a:rPr lang="en-US" sz="1800">
                  <a:solidFill>
                    <a:schemeClr val="bg1"/>
                  </a:solidFill>
                </a:rPr>
                <a:t> functionality is</a:t>
              </a:r>
            </a:p>
            <a:p>
              <a:pPr algn="ctr"/>
              <a:r>
                <a:rPr lang="en-US" sz="2000" i="1" u="sng">
                  <a:solidFill>
                    <a:srgbClr val="FFFF00"/>
                  </a:solidFill>
                </a:rPr>
                <a:t>MANDATORY</a:t>
              </a:r>
              <a:r>
                <a:rPr lang="en-US" sz="2000">
                  <a:solidFill>
                    <a:schemeClr val="bg1"/>
                  </a:solidFill>
                </a:rPr>
                <a:t> </a:t>
              </a:r>
            </a:p>
            <a:p>
              <a:pPr algn="ctr"/>
              <a:r>
                <a:rPr lang="en-US" sz="1800">
                  <a:solidFill>
                    <a:schemeClr val="bg1"/>
                  </a:solidFill>
                </a:rPr>
                <a:t>&gt;&gt; Too many different platforms &lt;&lt;</a:t>
              </a:r>
            </a:p>
          </p:txBody>
        </p:sp>
        <p:pic>
          <p:nvPicPr>
            <p:cNvPr id="11274" name="Picture 41" descr="ANd9GcSSDz7Pk3sSqQ6lhg67pMZgtJS9LbAnKSlJdj1copIgMc2C7LjCNA"/>
            <p:cNvPicPr>
              <a:picLocks noChangeAspect="1" noChangeArrowheads="1"/>
            </p:cNvPicPr>
            <p:nvPr/>
          </p:nvPicPr>
          <p:blipFill>
            <a:blip r:embed="rId4"/>
            <a:srcRect l="4153" t="2043" r="5537" b="2043"/>
            <a:stretch>
              <a:fillRect/>
            </a:stretch>
          </p:blipFill>
          <p:spPr bwMode="auto">
            <a:xfrm>
              <a:off x="3232" y="2063"/>
              <a:ext cx="998" cy="7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4388" y="2064"/>
              <a:ext cx="3153" cy="726"/>
            </a:xfrm>
            <a:prstGeom prst="flowChartAlternateProcess">
              <a:avLst/>
            </a:prstGeom>
            <a:solidFill>
              <a:schemeClr val="hlink">
                <a:alpha val="50195"/>
              </a:schemeClr>
            </a:solidFill>
            <a:ln w="1905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Window, Linux, Mac </a:t>
              </a:r>
              <a:r>
                <a:rPr lang="en-US" b="1">
                  <a:solidFill>
                    <a:schemeClr val="bg1"/>
                  </a:solidFill>
                </a:rPr>
                <a:t>x</a:t>
              </a:r>
              <a:r>
                <a:rPr lang="en-US">
                  <a:solidFill>
                    <a:schemeClr val="bg1"/>
                  </a:solidFill>
                </a:rPr>
                <a:t> 32/64 </a:t>
              </a:r>
            </a:p>
            <a:p>
              <a:pPr algn="ctr"/>
              <a:r>
                <a:rPr lang="en-US" sz="800">
                  <a:solidFill>
                    <a:schemeClr val="bg1"/>
                  </a:solidFill>
                </a:rPr>
                <a:t/>
              </a:r>
              <a:br>
                <a:rPr lang="en-US" sz="800">
                  <a:solidFill>
                    <a:schemeClr val="bg1"/>
                  </a:solidFill>
                </a:rPr>
              </a:br>
              <a:r>
                <a:rPr lang="en-US">
                  <a:solidFill>
                    <a:schemeClr val="bg1"/>
                  </a:solidFill>
                </a:rPr>
                <a:t>Android, iOS, Windows</a:t>
              </a:r>
              <a:br>
                <a:rPr lang="en-US">
                  <a:solidFill>
                    <a:schemeClr val="bg1"/>
                  </a:solidFill>
                </a:rPr>
              </a:br>
              <a:endParaRPr lang="en-US" sz="800">
                <a:solidFill>
                  <a:schemeClr val="bg1"/>
                </a:solidFill>
              </a:endParaRPr>
            </a:p>
            <a:p>
              <a:pPr algn="ctr"/>
              <a:r>
                <a:rPr lang="en-US">
                  <a:solidFill>
                    <a:schemeClr val="bg1"/>
                  </a:solidFill>
                </a:rPr>
                <a:t>Chrome, IE, Firefox, Safari, Webview</a:t>
              </a:r>
            </a:p>
          </p:txBody>
        </p:sp>
      </p:grpSp>
      <p:grpSp>
        <p:nvGrpSpPr>
          <p:cNvPr id="13363" name="Group 51"/>
          <p:cNvGrpSpPr>
            <a:grpSpLocks/>
          </p:cNvGrpSpPr>
          <p:nvPr/>
        </p:nvGrpSpPr>
        <p:grpSpPr bwMode="auto">
          <a:xfrm>
            <a:off x="269875" y="4679950"/>
            <a:ext cx="11701463" cy="1979613"/>
            <a:chOff x="170" y="2948"/>
            <a:chExt cx="7371" cy="1247"/>
          </a:xfrm>
        </p:grpSpPr>
        <p:sp>
          <p:nvSpPr>
            <p:cNvPr id="11271" name="AutoShape 28"/>
            <p:cNvSpPr>
              <a:spLocks noChangeArrowheads="1"/>
            </p:cNvSpPr>
            <p:nvPr/>
          </p:nvSpPr>
          <p:spPr bwMode="auto">
            <a:xfrm>
              <a:off x="1100" y="2948"/>
              <a:ext cx="6441" cy="1247"/>
            </a:xfrm>
            <a:prstGeom prst="flowChartAlternateProcess">
              <a:avLst/>
            </a:prstGeom>
            <a:solidFill>
              <a:srgbClr val="339966"/>
            </a:solidFill>
            <a:ln w="1905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chemeClr val="bg1"/>
                  </a:solidFill>
                </a:rPr>
                <a:t>A </a:t>
              </a:r>
              <a:r>
                <a:rPr lang="en-US" sz="2400" b="1" i="1" u="sng">
                  <a:solidFill>
                    <a:srgbClr val="FFFF00"/>
                  </a:solidFill>
                </a:rPr>
                <a:t>FLEXIBLE</a:t>
              </a:r>
              <a:r>
                <a:rPr lang="en-US" sz="2400" b="1" i="1" u="sng">
                  <a:solidFill>
                    <a:schemeClr val="bg1"/>
                  </a:solidFill>
                </a:rPr>
                <a:t> WEB-STANDARD</a:t>
              </a:r>
              <a:r>
                <a:rPr lang="en-US" sz="2400">
                  <a:solidFill>
                    <a:schemeClr val="bg1"/>
                  </a:solidFill>
                </a:rPr>
                <a:t> for </a:t>
              </a:r>
              <a:r>
                <a:rPr lang="en-US" sz="2400" i="1" u="sng">
                  <a:solidFill>
                    <a:schemeClr val="bg1"/>
                  </a:solidFill>
                </a:rPr>
                <a:t>security-related</a:t>
              </a:r>
              <a:r>
                <a:rPr lang="en-US" sz="2400">
                  <a:solidFill>
                    <a:srgbClr val="FFFF00"/>
                  </a:solidFill>
                </a:rPr>
                <a:t> </a:t>
              </a:r>
              <a:r>
                <a:rPr lang="en-US" sz="2400">
                  <a:solidFill>
                    <a:schemeClr val="bg1"/>
                  </a:solidFill>
                </a:rPr>
                <a:t>functionality</a:t>
              </a:r>
            </a:p>
            <a:p>
              <a:pPr algn="ctr"/>
              <a:r>
                <a:rPr lang="en-US" sz="2400">
                  <a:solidFill>
                    <a:schemeClr val="bg1"/>
                  </a:solidFill>
                </a:rPr>
                <a:t>with a </a:t>
              </a:r>
              <a:r>
                <a:rPr lang="en-US" sz="2400" b="1" i="1" u="sng">
                  <a:solidFill>
                    <a:srgbClr val="FFFF00"/>
                  </a:solidFill>
                </a:rPr>
                <a:t>TRUSTED UI</a:t>
              </a:r>
              <a:r>
                <a:rPr lang="en-US" sz="2400">
                  <a:solidFill>
                    <a:schemeClr val="bg1"/>
                  </a:solidFill>
                </a:rPr>
                <a:t> and “</a:t>
              </a:r>
              <a:r>
                <a:rPr lang="en-US" sz="2400" i="1">
                  <a:solidFill>
                    <a:schemeClr val="bg1"/>
                  </a:solidFill>
                </a:rPr>
                <a:t>brokered</a:t>
              </a:r>
              <a:r>
                <a:rPr lang="en-US" sz="2400">
                  <a:solidFill>
                    <a:schemeClr val="bg1"/>
                  </a:solidFill>
                </a:rPr>
                <a:t>” native access.</a:t>
              </a:r>
            </a:p>
            <a:p>
              <a:pPr algn="ctr"/>
              <a:endParaRPr lang="en-US" sz="2400">
                <a:solidFill>
                  <a:schemeClr val="bg1"/>
                </a:solidFill>
              </a:endParaRPr>
            </a:p>
            <a:p>
              <a:pPr algn="ctr"/>
              <a:r>
                <a:rPr lang="en-US" sz="2400">
                  <a:solidFill>
                    <a:schemeClr val="bg1"/>
                  </a:solidFill>
                </a:rPr>
                <a:t>Can we adapt WEB-TECHNOLOGIES such as </a:t>
              </a:r>
              <a:br>
                <a:rPr lang="en-US" sz="2400">
                  <a:solidFill>
                    <a:schemeClr val="bg1"/>
                  </a:solidFill>
                </a:rPr>
              </a:br>
              <a:r>
                <a:rPr lang="en-US" sz="2400" b="1" u="sng">
                  <a:solidFill>
                    <a:schemeClr val="bg1"/>
                  </a:solidFill>
                </a:rPr>
                <a:t>HTML</a:t>
              </a:r>
              <a:r>
                <a:rPr lang="en-US" sz="2400">
                  <a:solidFill>
                    <a:schemeClr val="bg1"/>
                  </a:solidFill>
                </a:rPr>
                <a:t>, </a:t>
              </a:r>
              <a:r>
                <a:rPr lang="en-US" sz="2400" b="1" u="sng">
                  <a:solidFill>
                    <a:schemeClr val="bg1"/>
                  </a:solidFill>
                </a:rPr>
                <a:t>CSS</a:t>
              </a:r>
              <a:r>
                <a:rPr lang="en-US"/>
                <a:t> </a:t>
              </a:r>
              <a:r>
                <a:rPr lang="en-US" sz="2400">
                  <a:solidFill>
                    <a:schemeClr val="bg1"/>
                  </a:solidFill>
                </a:rPr>
                <a:t>and</a:t>
              </a:r>
              <a:r>
                <a:rPr lang="en-US"/>
                <a:t> </a:t>
              </a:r>
              <a:r>
                <a:rPr lang="en-US" sz="2400" b="1" u="sng">
                  <a:solidFill>
                    <a:srgbClr val="FFFF00"/>
                  </a:solidFill>
                </a:rPr>
                <a:t>Javascript</a:t>
              </a:r>
              <a:r>
                <a:rPr lang="en-US" sz="2400" b="1" u="sng">
                  <a:solidFill>
                    <a:schemeClr val="bg1"/>
                  </a:solidFill>
                </a:rPr>
                <a:t> </a:t>
              </a:r>
              <a:r>
                <a:rPr lang="en-US" sz="2400" u="sng">
                  <a:solidFill>
                    <a:schemeClr val="bg1"/>
                  </a:solidFill>
                </a:rPr>
                <a:t>?</a:t>
              </a:r>
            </a:p>
          </p:txBody>
        </p:sp>
        <p:sp>
          <p:nvSpPr>
            <p:cNvPr id="11272" name="AutoShape 28"/>
            <p:cNvSpPr>
              <a:spLocks noChangeArrowheads="1"/>
            </p:cNvSpPr>
            <p:nvPr/>
          </p:nvSpPr>
          <p:spPr bwMode="auto">
            <a:xfrm>
              <a:off x="170" y="2994"/>
              <a:ext cx="816" cy="1066"/>
            </a:xfrm>
            <a:prstGeom prst="flowChartAlternateProcess">
              <a:avLst/>
            </a:prstGeom>
            <a:solidFill>
              <a:srgbClr val="FF0000"/>
            </a:solidFill>
            <a:ln w="1905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800" b="1">
                  <a:solidFill>
                    <a:srgbClr val="FFFF00"/>
                  </a:solidFill>
                </a:rPr>
                <a:t>WE</a:t>
              </a:r>
              <a:br>
                <a:rPr lang="en-US" sz="2800" b="1">
                  <a:solidFill>
                    <a:srgbClr val="FFFF00"/>
                  </a:solidFill>
                </a:rPr>
              </a:br>
              <a:r>
                <a:rPr lang="en-US" sz="2800" b="1">
                  <a:solidFill>
                    <a:srgbClr val="FFFF00"/>
                  </a:solidFill>
                </a:rPr>
                <a:t>NEED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89" name="Group 2"/>
          <p:cNvGrpSpPr>
            <a:grpSpLocks/>
          </p:cNvGrpSpPr>
          <p:nvPr/>
        </p:nvGrpSpPr>
        <p:grpSpPr bwMode="auto">
          <a:xfrm>
            <a:off x="161925" y="1008063"/>
            <a:ext cx="11880850" cy="5653087"/>
            <a:chOff x="102" y="635"/>
            <a:chExt cx="7484" cy="3561"/>
          </a:xfrm>
        </p:grpSpPr>
        <p:sp>
          <p:nvSpPr>
            <p:cNvPr id="12318" name="Rectangle 22"/>
            <p:cNvSpPr>
              <a:spLocks noChangeArrowheads="1"/>
            </p:cNvSpPr>
            <p:nvPr/>
          </p:nvSpPr>
          <p:spPr bwMode="auto">
            <a:xfrm>
              <a:off x="102" y="635"/>
              <a:ext cx="5216" cy="181"/>
            </a:xfrm>
            <a:prstGeom prst="rect">
              <a:avLst/>
            </a:prstGeom>
            <a:noFill/>
            <a:ln w="1905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Trusted Environment</a:t>
              </a:r>
            </a:p>
          </p:txBody>
        </p:sp>
        <p:sp>
          <p:nvSpPr>
            <p:cNvPr id="12319" name="Rectangle 22"/>
            <p:cNvSpPr>
              <a:spLocks noChangeArrowheads="1"/>
            </p:cNvSpPr>
            <p:nvPr/>
          </p:nvSpPr>
          <p:spPr bwMode="auto">
            <a:xfrm>
              <a:off x="5318" y="635"/>
              <a:ext cx="1293" cy="181"/>
            </a:xfrm>
            <a:prstGeom prst="rect">
              <a:avLst/>
            </a:prstGeom>
            <a:noFill/>
            <a:ln w="1905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Browser</a:t>
              </a:r>
            </a:p>
          </p:txBody>
        </p:sp>
        <p:sp>
          <p:nvSpPr>
            <p:cNvPr id="12320" name="Rectangle 22"/>
            <p:cNvSpPr>
              <a:spLocks noChangeArrowheads="1"/>
            </p:cNvSpPr>
            <p:nvPr/>
          </p:nvSpPr>
          <p:spPr bwMode="auto">
            <a:xfrm>
              <a:off x="6611" y="635"/>
              <a:ext cx="975" cy="181"/>
            </a:xfrm>
            <a:prstGeom prst="rect">
              <a:avLst/>
            </a:prstGeom>
            <a:noFill/>
            <a:ln w="19050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Server</a:t>
              </a:r>
            </a:p>
          </p:txBody>
        </p:sp>
        <p:grpSp>
          <p:nvGrpSpPr>
            <p:cNvPr id="12321" name="Group 6"/>
            <p:cNvGrpSpPr>
              <a:grpSpLocks/>
            </p:cNvGrpSpPr>
            <p:nvPr/>
          </p:nvGrpSpPr>
          <p:grpSpPr bwMode="auto">
            <a:xfrm>
              <a:off x="102" y="816"/>
              <a:ext cx="7484" cy="3380"/>
              <a:chOff x="102" y="884"/>
              <a:chExt cx="7484" cy="3312"/>
            </a:xfrm>
          </p:grpSpPr>
          <p:sp>
            <p:nvSpPr>
              <p:cNvPr id="12322" name="Rectangle 9"/>
              <p:cNvSpPr>
                <a:spLocks noChangeArrowheads="1"/>
              </p:cNvSpPr>
              <p:nvPr/>
            </p:nvSpPr>
            <p:spPr bwMode="auto">
              <a:xfrm>
                <a:off x="102" y="884"/>
                <a:ext cx="7484" cy="3311"/>
              </a:xfrm>
              <a:prstGeom prst="rect">
                <a:avLst/>
              </a:prstGeom>
              <a:solidFill>
                <a:schemeClr val="accent1">
                  <a:alpha val="74901"/>
                </a:schemeClr>
              </a:solidFill>
              <a:ln w="19050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2323" name="Line 8"/>
              <p:cNvSpPr>
                <a:spLocks noChangeShapeType="1"/>
              </p:cNvSpPr>
              <p:nvPr/>
            </p:nvSpPr>
            <p:spPr bwMode="auto">
              <a:xfrm flipV="1">
                <a:off x="5318" y="884"/>
                <a:ext cx="0" cy="331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4" name="Line 8"/>
              <p:cNvSpPr>
                <a:spLocks noChangeShapeType="1"/>
              </p:cNvSpPr>
              <p:nvPr/>
            </p:nvSpPr>
            <p:spPr bwMode="auto">
              <a:xfrm flipV="1">
                <a:off x="6611" y="884"/>
                <a:ext cx="0" cy="331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338" name="AutoShape 28"/>
          <p:cNvSpPr>
            <a:spLocks noChangeArrowheads="1"/>
          </p:cNvSpPr>
          <p:nvPr/>
        </p:nvSpPr>
        <p:spPr bwMode="auto">
          <a:xfrm>
            <a:off x="3833813" y="1439863"/>
            <a:ext cx="4032250" cy="682625"/>
          </a:xfrm>
          <a:prstGeom prst="flowChartAlternateProcess">
            <a:avLst/>
          </a:prstGeom>
          <a:solidFill>
            <a:srgbClr val="008000">
              <a:alpha val="50195"/>
            </a:srgbClr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i="1">
                <a:solidFill>
                  <a:srgbClr val="FFFF00"/>
                </a:solidFill>
              </a:rPr>
              <a:t>TRUSTED UI</a:t>
            </a:r>
          </a:p>
        </p:txBody>
      </p:sp>
      <p:sp>
        <p:nvSpPr>
          <p:cNvPr id="14348" name="AutoShape 28"/>
          <p:cNvSpPr>
            <a:spLocks noChangeArrowheads="1"/>
          </p:cNvSpPr>
          <p:nvPr/>
        </p:nvSpPr>
        <p:spPr bwMode="auto">
          <a:xfrm>
            <a:off x="2249488" y="2447925"/>
            <a:ext cx="5653087" cy="720725"/>
          </a:xfrm>
          <a:prstGeom prst="flowChartAlternateProcess">
            <a:avLst/>
          </a:prstGeom>
          <a:solidFill>
            <a:srgbClr val="FFCC00">
              <a:alpha val="50195"/>
            </a:srgb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Cryptographic Security Services</a:t>
            </a:r>
          </a:p>
        </p:txBody>
      </p:sp>
      <p:sp>
        <p:nvSpPr>
          <p:cNvPr id="14350" name="AutoShape 37"/>
          <p:cNvSpPr>
            <a:spLocks noChangeArrowheads="1"/>
          </p:cNvSpPr>
          <p:nvPr/>
        </p:nvSpPr>
        <p:spPr bwMode="auto">
          <a:xfrm rot="-5400000">
            <a:off x="3419475" y="1566863"/>
            <a:ext cx="323850" cy="431800"/>
          </a:xfrm>
          <a:prstGeom prst="upDownArrow">
            <a:avLst>
              <a:gd name="adj1" fmla="val 50000"/>
              <a:gd name="adj2" fmla="val 26667"/>
            </a:avLst>
          </a:prstGeom>
          <a:gradFill rotWithShape="1">
            <a:gsLst>
              <a:gs pos="0">
                <a:srgbClr val="669900"/>
              </a:gs>
              <a:gs pos="50000">
                <a:srgbClr val="FFFF00"/>
              </a:gs>
              <a:gs pos="100000">
                <a:srgbClr val="669900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1800"/>
          </a:p>
        </p:txBody>
      </p:sp>
      <p:sp>
        <p:nvSpPr>
          <p:cNvPr id="14353" name="AutoShape 28"/>
          <p:cNvSpPr>
            <a:spLocks noChangeArrowheads="1"/>
          </p:cNvSpPr>
          <p:nvPr/>
        </p:nvSpPr>
        <p:spPr bwMode="auto">
          <a:xfrm>
            <a:off x="414338" y="1439863"/>
            <a:ext cx="2916237" cy="682625"/>
          </a:xfrm>
          <a:prstGeom prst="flowChartAlternateProcess">
            <a:avLst/>
          </a:prstGeom>
          <a:solidFill>
            <a:srgbClr val="008000">
              <a:alpha val="50195"/>
            </a:srgbClr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i="1">
                <a:solidFill>
                  <a:srgbClr val="FFFF00"/>
                </a:solidFill>
              </a:rPr>
              <a:t>Native Auth</a:t>
            </a:r>
          </a:p>
        </p:txBody>
      </p:sp>
      <p:sp>
        <p:nvSpPr>
          <p:cNvPr id="14354" name="AutoShape 37"/>
          <p:cNvSpPr>
            <a:spLocks noChangeArrowheads="1"/>
          </p:cNvSpPr>
          <p:nvPr/>
        </p:nvSpPr>
        <p:spPr bwMode="auto">
          <a:xfrm rot="-5400000">
            <a:off x="8046243" y="2485232"/>
            <a:ext cx="360363" cy="647700"/>
          </a:xfrm>
          <a:prstGeom prst="upDownArrow">
            <a:avLst>
              <a:gd name="adj1" fmla="val 50000"/>
              <a:gd name="adj2" fmla="val 35947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1800"/>
          </a:p>
        </p:txBody>
      </p:sp>
      <p:sp>
        <p:nvSpPr>
          <p:cNvPr id="14355" name="AutoShape 37"/>
          <p:cNvSpPr>
            <a:spLocks noChangeArrowheads="1"/>
          </p:cNvSpPr>
          <p:nvPr/>
        </p:nvSpPr>
        <p:spPr bwMode="auto">
          <a:xfrm>
            <a:off x="5670550" y="2160588"/>
            <a:ext cx="323850" cy="252412"/>
          </a:xfrm>
          <a:prstGeom prst="upDownArrow">
            <a:avLst>
              <a:gd name="adj1" fmla="val 50000"/>
              <a:gd name="adj2" fmla="val 20000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4357" name="AutoShape 21"/>
          <p:cNvSpPr>
            <a:spLocks noChangeArrowheads="1"/>
          </p:cNvSpPr>
          <p:nvPr/>
        </p:nvSpPr>
        <p:spPr bwMode="auto">
          <a:xfrm rot="5400000">
            <a:off x="-324643" y="3186906"/>
            <a:ext cx="3816350" cy="176371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20373 h 21600"/>
              <a:gd name="T20" fmla="*/ 18438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7915" y="0"/>
                </a:moveTo>
                <a:lnTo>
                  <a:pt x="14229" y="2429"/>
                </a:lnTo>
                <a:lnTo>
                  <a:pt x="17391" y="2429"/>
                </a:lnTo>
                <a:lnTo>
                  <a:pt x="17391" y="20373"/>
                </a:lnTo>
                <a:lnTo>
                  <a:pt x="0" y="20373"/>
                </a:lnTo>
                <a:lnTo>
                  <a:pt x="0" y="21600"/>
                </a:lnTo>
                <a:lnTo>
                  <a:pt x="18438" y="21600"/>
                </a:lnTo>
                <a:lnTo>
                  <a:pt x="18438" y="2429"/>
                </a:lnTo>
                <a:lnTo>
                  <a:pt x="21600" y="2429"/>
                </a:lnTo>
                <a:close/>
              </a:path>
            </a:pathLst>
          </a:custGeom>
          <a:gradFill rotWithShape="1">
            <a:gsLst>
              <a:gs pos="0">
                <a:srgbClr val="669900"/>
              </a:gs>
              <a:gs pos="50000">
                <a:srgbClr val="FFFF00"/>
              </a:gs>
              <a:gs pos="100000">
                <a:srgbClr val="669900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14358" name="AutoShape 37"/>
          <p:cNvSpPr>
            <a:spLocks noChangeArrowheads="1"/>
          </p:cNvSpPr>
          <p:nvPr/>
        </p:nvSpPr>
        <p:spPr bwMode="auto">
          <a:xfrm>
            <a:off x="4949825" y="3168650"/>
            <a:ext cx="287338" cy="323850"/>
          </a:xfrm>
          <a:prstGeom prst="upDownArrow">
            <a:avLst>
              <a:gd name="adj1" fmla="val 50000"/>
              <a:gd name="adj2" fmla="val 22541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grpSp>
        <p:nvGrpSpPr>
          <p:cNvPr id="12298" name="Group 37"/>
          <p:cNvGrpSpPr>
            <a:grpSpLocks/>
          </p:cNvGrpSpPr>
          <p:nvPr/>
        </p:nvGrpSpPr>
        <p:grpSpPr bwMode="auto">
          <a:xfrm>
            <a:off x="2214563" y="3529013"/>
            <a:ext cx="5761037" cy="3130550"/>
            <a:chOff x="238" y="930"/>
            <a:chExt cx="4786" cy="3266"/>
          </a:xfrm>
        </p:grpSpPr>
        <p:sp>
          <p:nvSpPr>
            <p:cNvPr id="12303" name="AutoShape 28"/>
            <p:cNvSpPr>
              <a:spLocks noChangeArrowheads="1"/>
            </p:cNvSpPr>
            <p:nvPr/>
          </p:nvSpPr>
          <p:spPr bwMode="auto">
            <a:xfrm>
              <a:off x="238" y="930"/>
              <a:ext cx="4756" cy="376"/>
            </a:xfrm>
            <a:prstGeom prst="flowChartAlternateProcess">
              <a:avLst/>
            </a:prstGeom>
            <a:solidFill>
              <a:schemeClr val="hlink">
                <a:alpha val="50195"/>
              </a:schemeClr>
            </a:solidFill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i="1">
                  <a:solidFill>
                    <a:srgbClr val="FFFF00"/>
                  </a:solidFill>
                </a:rPr>
                <a:t>Web-Crypto API</a:t>
              </a:r>
              <a:endParaRPr lang="en-US" sz="2000">
                <a:solidFill>
                  <a:srgbClr val="FFFF00"/>
                </a:solidFill>
              </a:endParaRPr>
            </a:p>
          </p:txBody>
        </p:sp>
        <p:sp>
          <p:nvSpPr>
            <p:cNvPr id="12304" name="Line 39"/>
            <p:cNvSpPr>
              <a:spLocks noChangeShapeType="1"/>
            </p:cNvSpPr>
            <p:nvPr/>
          </p:nvSpPr>
          <p:spPr bwMode="auto">
            <a:xfrm>
              <a:off x="238" y="1304"/>
              <a:ext cx="33" cy="28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Line 40"/>
            <p:cNvSpPr>
              <a:spLocks noChangeShapeType="1"/>
            </p:cNvSpPr>
            <p:nvPr/>
          </p:nvSpPr>
          <p:spPr bwMode="auto">
            <a:xfrm>
              <a:off x="4994" y="1304"/>
              <a:ext cx="30" cy="28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06" name="Group 41"/>
            <p:cNvGrpSpPr>
              <a:grpSpLocks/>
            </p:cNvGrpSpPr>
            <p:nvPr/>
          </p:nvGrpSpPr>
          <p:grpSpPr bwMode="auto">
            <a:xfrm>
              <a:off x="487" y="1633"/>
              <a:ext cx="4307" cy="2521"/>
              <a:chOff x="487" y="1451"/>
              <a:chExt cx="4307" cy="2703"/>
            </a:xfrm>
          </p:grpSpPr>
          <p:sp>
            <p:nvSpPr>
              <p:cNvPr id="12308" name="Rectangle 42"/>
              <p:cNvSpPr>
                <a:spLocks noChangeArrowheads="1"/>
              </p:cNvSpPr>
              <p:nvPr/>
            </p:nvSpPr>
            <p:spPr bwMode="auto">
              <a:xfrm>
                <a:off x="487" y="1451"/>
                <a:ext cx="4307" cy="2703"/>
              </a:xfrm>
              <a:prstGeom prst="rect">
                <a:avLst/>
              </a:prstGeom>
              <a:solidFill>
                <a:schemeClr val="accent1"/>
              </a:solidFill>
              <a:ln w="31750">
                <a:solidFill>
                  <a:srgbClr val="FFFF00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2309" name="AutoShape 28"/>
              <p:cNvSpPr>
                <a:spLocks noChangeArrowheads="1"/>
              </p:cNvSpPr>
              <p:nvPr/>
            </p:nvSpPr>
            <p:spPr bwMode="auto">
              <a:xfrm>
                <a:off x="1833" y="2765"/>
                <a:ext cx="2811" cy="452"/>
              </a:xfrm>
              <a:prstGeom prst="flowChartAlternateProcess">
                <a:avLst/>
              </a:prstGeom>
              <a:solidFill>
                <a:srgbClr val="00CCFF">
                  <a:alpha val="50195"/>
                </a:srgbClr>
              </a:solidFill>
              <a:ln w="19050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>
                    <a:solidFill>
                      <a:srgbClr val="FFFF00"/>
                    </a:solidFill>
                  </a:rPr>
                  <a:t>Cryptographic Primitives</a:t>
                </a:r>
              </a:p>
            </p:txBody>
          </p:sp>
          <p:sp>
            <p:nvSpPr>
              <p:cNvPr id="12310" name="AutoShape 28"/>
              <p:cNvSpPr>
                <a:spLocks noChangeArrowheads="1"/>
              </p:cNvSpPr>
              <p:nvPr/>
            </p:nvSpPr>
            <p:spPr bwMode="auto">
              <a:xfrm>
                <a:off x="996" y="3553"/>
                <a:ext cx="3678" cy="488"/>
              </a:xfrm>
              <a:prstGeom prst="flowChartAlternateProcess">
                <a:avLst/>
              </a:prstGeom>
              <a:solidFill>
                <a:srgbClr val="0000FF">
                  <a:alpha val="50195"/>
                </a:srgbClr>
              </a:solidFill>
              <a:ln w="1905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 i="1">
                    <a:solidFill>
                      <a:srgbClr val="FFFF00"/>
                    </a:solidFill>
                  </a:rPr>
                  <a:t>Protected Key Storage</a:t>
                </a:r>
              </a:p>
            </p:txBody>
          </p:sp>
          <p:sp>
            <p:nvSpPr>
              <p:cNvPr id="12311" name="AutoShape 28"/>
              <p:cNvSpPr>
                <a:spLocks noChangeArrowheads="1"/>
              </p:cNvSpPr>
              <p:nvPr/>
            </p:nvSpPr>
            <p:spPr bwMode="auto">
              <a:xfrm>
                <a:off x="1025" y="1901"/>
                <a:ext cx="3619" cy="527"/>
              </a:xfrm>
              <a:prstGeom prst="flowChartAlternateProcess">
                <a:avLst/>
              </a:prstGeom>
              <a:solidFill>
                <a:srgbClr val="00CCFF">
                  <a:alpha val="50195"/>
                </a:srgbClr>
              </a:solidFill>
              <a:ln w="19050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>
                    <a:solidFill>
                      <a:srgbClr val="FFFF00"/>
                    </a:solidFill>
                  </a:rPr>
                  <a:t>Cryptographic Services</a:t>
                </a:r>
              </a:p>
            </p:txBody>
          </p:sp>
          <p:sp>
            <p:nvSpPr>
              <p:cNvPr id="12312" name="AutoShape 35"/>
              <p:cNvSpPr>
                <a:spLocks noChangeArrowheads="1"/>
              </p:cNvSpPr>
              <p:nvPr/>
            </p:nvSpPr>
            <p:spPr bwMode="auto">
              <a:xfrm>
                <a:off x="3118" y="3239"/>
                <a:ext cx="240" cy="299"/>
              </a:xfrm>
              <a:prstGeom prst="upDownArrow">
                <a:avLst>
                  <a:gd name="adj1" fmla="val 50000"/>
                  <a:gd name="adj2" fmla="val 24917"/>
                </a:avLst>
              </a:prstGeom>
              <a:gradFill rotWithShape="1">
                <a:gsLst>
                  <a:gs pos="0">
                    <a:srgbClr val="99CCFF"/>
                  </a:gs>
                  <a:gs pos="100000">
                    <a:schemeClr val="accent1"/>
                  </a:gs>
                </a:gsLst>
                <a:lin ang="5400000" scaled="1"/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2313" name="AutoShape 35"/>
              <p:cNvSpPr>
                <a:spLocks noChangeArrowheads="1"/>
              </p:cNvSpPr>
              <p:nvPr/>
            </p:nvSpPr>
            <p:spPr bwMode="auto">
              <a:xfrm>
                <a:off x="3119" y="2464"/>
                <a:ext cx="240" cy="265"/>
              </a:xfrm>
              <a:prstGeom prst="upDownArrow">
                <a:avLst>
                  <a:gd name="adj1" fmla="val 50000"/>
                  <a:gd name="adj2" fmla="val 22083"/>
                </a:avLst>
              </a:prstGeom>
              <a:gradFill rotWithShape="1">
                <a:gsLst>
                  <a:gs pos="0">
                    <a:srgbClr val="99CCFF"/>
                  </a:gs>
                  <a:gs pos="100000">
                    <a:schemeClr val="accent1"/>
                  </a:gs>
                </a:gsLst>
                <a:lin ang="5400000" scaled="1"/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2314" name="AutoShape 35"/>
              <p:cNvSpPr>
                <a:spLocks noChangeArrowheads="1"/>
              </p:cNvSpPr>
              <p:nvPr/>
            </p:nvSpPr>
            <p:spPr bwMode="auto">
              <a:xfrm>
                <a:off x="1145" y="2472"/>
                <a:ext cx="240" cy="1043"/>
              </a:xfrm>
              <a:prstGeom prst="upDownArrow">
                <a:avLst>
                  <a:gd name="adj1" fmla="val 49454"/>
                  <a:gd name="adj2" fmla="val 45671"/>
                </a:avLst>
              </a:prstGeom>
              <a:gradFill rotWithShape="1">
                <a:gsLst>
                  <a:gs pos="0">
                    <a:srgbClr val="99CCFF"/>
                  </a:gs>
                  <a:gs pos="100000">
                    <a:schemeClr val="accent1"/>
                  </a:gs>
                </a:gsLst>
                <a:lin ang="5400000" scaled="1"/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2315" name="Rectangle 22"/>
              <p:cNvSpPr>
                <a:spLocks noChangeArrowheads="1"/>
              </p:cNvSpPr>
              <p:nvPr/>
            </p:nvSpPr>
            <p:spPr bwMode="auto">
              <a:xfrm>
                <a:off x="487" y="1451"/>
                <a:ext cx="4307" cy="300"/>
              </a:xfrm>
              <a:prstGeom prst="rect">
                <a:avLst/>
              </a:prstGeom>
              <a:solidFill>
                <a:srgbClr val="CC99FF">
                  <a:alpha val="39999"/>
                </a:srgbClr>
              </a:solidFill>
              <a:ln w="19050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000" i="1">
                    <a:solidFill>
                      <a:srgbClr val="FFFF00"/>
                    </a:solidFill>
                  </a:rPr>
                  <a:t>Cryptographic Token (hard/soft)</a:t>
                </a:r>
              </a:p>
            </p:txBody>
          </p:sp>
          <p:sp>
            <p:nvSpPr>
              <p:cNvPr id="12316" name="AutoShape 28"/>
              <p:cNvSpPr>
                <a:spLocks noChangeArrowheads="1"/>
              </p:cNvSpPr>
              <p:nvPr/>
            </p:nvSpPr>
            <p:spPr bwMode="auto">
              <a:xfrm rot="5400000">
                <a:off x="-379" y="2839"/>
                <a:ext cx="2154" cy="240"/>
              </a:xfrm>
              <a:prstGeom prst="flowChartAlternateProcess">
                <a:avLst/>
              </a:prstGeom>
              <a:solidFill>
                <a:srgbClr val="99CC00">
                  <a:alpha val="50195"/>
                </a:srgbClr>
              </a:solidFill>
              <a:ln w="1905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>
                    <a:solidFill>
                      <a:srgbClr val="FFFF00"/>
                    </a:solidFill>
                  </a:rPr>
                  <a:t>Authentication</a:t>
                </a:r>
              </a:p>
            </p:txBody>
          </p:sp>
          <p:sp>
            <p:nvSpPr>
              <p:cNvPr id="12317" name="AutoShape 35"/>
              <p:cNvSpPr>
                <a:spLocks noChangeArrowheads="1"/>
              </p:cNvSpPr>
              <p:nvPr/>
            </p:nvSpPr>
            <p:spPr bwMode="auto">
              <a:xfrm rot="5400000">
                <a:off x="779" y="3700"/>
                <a:ext cx="256" cy="204"/>
              </a:xfrm>
              <a:prstGeom prst="upDownArrow">
                <a:avLst>
                  <a:gd name="adj1" fmla="val 50000"/>
                  <a:gd name="adj2" fmla="val 20000"/>
                </a:avLst>
              </a:prstGeom>
              <a:gradFill rotWithShape="1">
                <a:gsLst>
                  <a:gs pos="0">
                    <a:srgbClr val="669900"/>
                  </a:gs>
                  <a:gs pos="50000">
                    <a:srgbClr val="FFFF00"/>
                  </a:gs>
                  <a:gs pos="100000">
                    <a:srgbClr val="669900"/>
                  </a:gs>
                </a:gsLst>
                <a:lin ang="5400000" scaled="1"/>
              </a:gra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sz="1800"/>
              </a:p>
            </p:txBody>
          </p:sp>
        </p:grpSp>
        <p:sp>
          <p:nvSpPr>
            <p:cNvPr id="12307" name="AutoShape 52"/>
            <p:cNvSpPr>
              <a:spLocks noChangeArrowheads="1"/>
            </p:cNvSpPr>
            <p:nvPr/>
          </p:nvSpPr>
          <p:spPr bwMode="auto">
            <a:xfrm>
              <a:off x="714" y="1225"/>
              <a:ext cx="1134" cy="476"/>
            </a:xfrm>
            <a:prstGeom prst="upDownArrowCallout">
              <a:avLst>
                <a:gd name="adj1" fmla="val 59559"/>
                <a:gd name="adj2" fmla="val 59559"/>
                <a:gd name="adj3" fmla="val 12500"/>
                <a:gd name="adj4" fmla="val 50000"/>
              </a:avLst>
            </a:prstGeom>
            <a:solidFill>
              <a:schemeClr val="accent2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i="1">
                  <a:solidFill>
                    <a:srgbClr val="FFFF00"/>
                  </a:solidFill>
                </a:rPr>
                <a:t>Crypto Driver</a:t>
              </a:r>
            </a:p>
          </p:txBody>
        </p:sp>
      </p:grpSp>
      <p:sp>
        <p:nvSpPr>
          <p:cNvPr id="12299" name="Title 2"/>
          <p:cNvSpPr txBox="1">
            <a:spLocks/>
          </p:cNvSpPr>
          <p:nvPr/>
        </p:nvSpPr>
        <p:spPr bwMode="auto">
          <a:xfrm>
            <a:off x="557213" y="0"/>
            <a:ext cx="11647487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0000"/>
              </a:lnSpc>
            </a:pPr>
            <a:r>
              <a:rPr lang="en-US" sz="4000" b="1">
                <a:solidFill>
                  <a:schemeClr val="hlink"/>
                </a:solidFill>
                <a:latin typeface="Calibri" pitchFamily="34" charset="0"/>
              </a:rPr>
              <a:t>New Architecture: Web-Crypto with Secure Services</a:t>
            </a:r>
          </a:p>
        </p:txBody>
      </p:sp>
      <p:sp>
        <p:nvSpPr>
          <p:cNvPr id="12300" name="AutoShape 28"/>
          <p:cNvSpPr>
            <a:spLocks noChangeArrowheads="1"/>
          </p:cNvSpPr>
          <p:nvPr/>
        </p:nvSpPr>
        <p:spPr bwMode="auto">
          <a:xfrm>
            <a:off x="10674350" y="2051050"/>
            <a:ext cx="1260475" cy="504825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rgbClr val="FFFF00"/>
                </a:solidFill>
              </a:rPr>
              <a:t>Web</a:t>
            </a:r>
            <a:br>
              <a:rPr lang="en-US" sz="1400">
                <a:solidFill>
                  <a:srgbClr val="FFFF00"/>
                </a:solidFill>
              </a:rPr>
            </a:br>
            <a:r>
              <a:rPr lang="en-US" sz="1400" i="1">
                <a:solidFill>
                  <a:srgbClr val="FFFF00"/>
                </a:solidFill>
              </a:rPr>
              <a:t>Services</a:t>
            </a:r>
          </a:p>
        </p:txBody>
      </p:sp>
      <p:sp>
        <p:nvSpPr>
          <p:cNvPr id="12301" name="AutoShape 38"/>
          <p:cNvSpPr>
            <a:spLocks noChangeArrowheads="1"/>
          </p:cNvSpPr>
          <p:nvPr/>
        </p:nvSpPr>
        <p:spPr bwMode="auto">
          <a:xfrm rot="-5400000">
            <a:off x="10386219" y="2159794"/>
            <a:ext cx="252412" cy="323850"/>
          </a:xfrm>
          <a:prstGeom prst="upDownArrow">
            <a:avLst>
              <a:gd name="adj1" fmla="val 50000"/>
              <a:gd name="adj2" fmla="val 25660"/>
            </a:avLst>
          </a:prstGeom>
          <a:gradFill rotWithShape="1">
            <a:gsLst>
              <a:gs pos="0">
                <a:srgbClr val="99CCFF"/>
              </a:gs>
              <a:gs pos="100000">
                <a:schemeClr val="accent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sz="1800"/>
          </a:p>
        </p:txBody>
      </p:sp>
      <p:sp>
        <p:nvSpPr>
          <p:cNvPr id="12302" name="AutoShape 28"/>
          <p:cNvSpPr>
            <a:spLocks noChangeArrowheads="1"/>
          </p:cNvSpPr>
          <p:nvPr/>
        </p:nvSpPr>
        <p:spPr bwMode="auto">
          <a:xfrm>
            <a:off x="8550275" y="1511300"/>
            <a:ext cx="1835150" cy="4033838"/>
          </a:xfrm>
          <a:prstGeom prst="flowChartAlternateProcess">
            <a:avLst/>
          </a:prstGeom>
          <a:solidFill>
            <a:schemeClr val="hlink">
              <a:alpha val="50195"/>
            </a:schemeClr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Web-App</a:t>
            </a:r>
          </a:p>
          <a:p>
            <a:pPr algn="ctr"/>
            <a:r>
              <a:rPr lang="en-US">
                <a:solidFill>
                  <a:srgbClr val="FFFF00"/>
                </a:solidFill>
              </a:rPr>
              <a:t>(HTML,JS,CSS)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4348" grpId="0" animBg="1"/>
      <p:bldP spid="14350" grpId="0" animBg="1"/>
      <p:bldP spid="14353" grpId="0" animBg="1"/>
      <p:bldP spid="14354" grpId="0" animBg="1"/>
      <p:bldP spid="14355" grpId="0" animBg="1"/>
      <p:bldP spid="14357" grpId="0" animBg="1"/>
      <p:bldP spid="14358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3826</TotalTime>
  <Words>696</Words>
  <Application>Microsoft Office PowerPoint</Application>
  <PresentationFormat>Custom</PresentationFormat>
  <Paragraphs>223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Modelo de design</vt:lpstr>
      </vt:variant>
      <vt:variant>
        <vt:i4>2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Verdana</vt:lpstr>
      <vt:lpstr>Arial</vt:lpstr>
      <vt:lpstr>Calibri</vt:lpstr>
      <vt:lpstr>Calibri Light</vt:lpstr>
      <vt:lpstr>Tema do Office</vt:lpstr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Ivo Aurelio</dc:creator>
  <cp:lastModifiedBy>Sean Michael Wykes</cp:lastModifiedBy>
  <cp:revision>241</cp:revision>
  <dcterms:created xsi:type="dcterms:W3CDTF">2014-05-22T17:44:50Z</dcterms:created>
  <dcterms:modified xsi:type="dcterms:W3CDTF">2014-09-07T22:18:09Z</dcterms:modified>
</cp:coreProperties>
</file>