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4"/>
  </p:sldMasterIdLst>
  <p:notesMasterIdLst>
    <p:notesMasterId r:id="rId12"/>
  </p:notesMasterIdLst>
  <p:handoutMasterIdLst>
    <p:handoutMasterId r:id="rId13"/>
  </p:handoutMasterIdLst>
  <p:sldIdLst>
    <p:sldId id="256" r:id="rId5"/>
    <p:sldId id="287" r:id="rId6"/>
    <p:sldId id="288" r:id="rId7"/>
    <p:sldId id="290" r:id="rId8"/>
    <p:sldId id="291" r:id="rId9"/>
    <p:sldId id="292" r:id="rId10"/>
    <p:sldId id="293" r:id="rId11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192024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384048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576072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768095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960119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1152143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1344167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1536190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78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8" autoAdjust="0"/>
    <p:restoredTop sz="94660" autoAdjust="0"/>
  </p:normalViewPr>
  <p:slideViewPr>
    <p:cSldViewPr>
      <p:cViewPr varScale="1">
        <p:scale>
          <a:sx n="67" d="100"/>
          <a:sy n="67" d="100"/>
        </p:scale>
        <p:origin x="-130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0A56E-02BC-6745-AA21-E26E86204589}" type="datetimeFigureOut">
              <a:rPr lang="en-US" smtClean="0"/>
              <a:t>9/9/2014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3DE227-828E-6140-9082-6E9C84B23E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3628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B1B945-D365-564C-B67F-088B8B26E73F}" type="datetimeFigureOut">
              <a:rPr lang="en-US" smtClean="0"/>
              <a:t>9/9/2014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D71C5-89B6-E149-9EDB-7DEC6297B5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3915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D71C5-89B6-E149-9EDB-7DEC6297B53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850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D71C5-89B6-E149-9EDB-7DEC6297B53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850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D71C5-89B6-E149-9EDB-7DEC6297B53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8500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D71C5-89B6-E149-9EDB-7DEC6297B53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850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78523" y="6381329"/>
            <a:ext cx="2133600" cy="365125"/>
          </a:xfrm>
          <a:prstGeom prst="rect">
            <a:avLst/>
          </a:prstGeom>
        </p:spPr>
        <p:txBody>
          <a:bodyPr vert="horz" lIns="38405" tIns="19202" rIns="38405" bIns="19202" rtlCol="0" anchor="ctr"/>
          <a:lstStyle>
            <a:lvl1pPr algn="l">
              <a:defRPr sz="900">
                <a:solidFill>
                  <a:srgbClr val="777877"/>
                </a:solidFill>
                <a:latin typeface="Open Sans"/>
                <a:cs typeface="Open Sans"/>
              </a:defRPr>
            </a:lvl1pPr>
          </a:lstStyle>
          <a:p>
            <a:fld id="{8140536F-A000-9B4A-8265-E46330F82C2C}" type="slidenum">
              <a:rPr lang="en-US" smtClean="0"/>
              <a:pPr/>
              <a:t>‹#›</a:t>
            </a:fld>
            <a:r>
              <a:rPr lang="en-US" dirty="0" smtClean="0"/>
              <a:t>	CONFIDENTIAL</a:t>
            </a:r>
            <a:endParaRPr lang="en-U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2464" y="177801"/>
            <a:ext cx="8023992" cy="874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21336" tIns="21336" rIns="21336" bIns="213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 Bold" charset="0"/>
              </a:rPr>
              <a:t>Click to edit Master title style</a:t>
            </a:r>
            <a:endParaRPr lang="en-US">
              <a:sym typeface="Arial Bold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1341438"/>
            <a:ext cx="7848600" cy="4895850"/>
          </a:xfrm>
          <a:prstGeom prst="rect">
            <a:avLst/>
          </a:prstGeom>
        </p:spPr>
        <p:txBody>
          <a:bodyPr vert="horz"/>
          <a:lstStyle>
            <a:lvl1pPr marL="468000" indent="-4680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b="0" i="0" baseline="0">
                <a:latin typeface="Open Sans"/>
                <a:cs typeface="Open Sans"/>
              </a:defRPr>
            </a:lvl1pPr>
            <a:lvl2pPr marL="648000" indent="-4680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b="0" i="0" baseline="0">
                <a:latin typeface="Open Sans"/>
                <a:cs typeface="Open Sans"/>
              </a:defRPr>
            </a:lvl2pPr>
            <a:lvl3pPr marL="864000" indent="-4680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b="0" i="0">
                <a:latin typeface="Open Sans"/>
                <a:cs typeface="Open Sans"/>
              </a:defRPr>
            </a:lvl3pPr>
            <a:lvl4pPr marL="1152000" indent="-4680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sz="1700" b="0" i="0">
                <a:latin typeface="Open Sans"/>
                <a:cs typeface="Open Sans"/>
              </a:defRPr>
            </a:lvl4pPr>
            <a:lvl5pPr marL="1440000" indent="-4680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b="0" i="0">
                <a:latin typeface="Open Sans"/>
                <a:cs typeface="Open Sans"/>
              </a:defRPr>
            </a:lvl5pPr>
          </a:lstStyle>
          <a:p>
            <a:pPr lvl="0"/>
            <a:r>
              <a:rPr lang="en-US" dirty="0" smtClean="0"/>
              <a:t>Bullet Level 1</a:t>
            </a:r>
          </a:p>
          <a:p>
            <a:pPr lvl="0"/>
            <a:r>
              <a:rPr lang="en-US" dirty="0" smtClean="0"/>
              <a:t>Bullet Level 1</a:t>
            </a:r>
          </a:p>
          <a:p>
            <a:pPr lvl="1"/>
            <a:r>
              <a:rPr lang="en-US" dirty="0" smtClean="0"/>
              <a:t>Bullet Level 2</a:t>
            </a:r>
          </a:p>
          <a:p>
            <a:pPr lvl="1"/>
            <a:r>
              <a:rPr lang="en-US" dirty="0" smtClean="0"/>
              <a:t>Bullet Level 2</a:t>
            </a:r>
          </a:p>
          <a:p>
            <a:pPr lvl="2"/>
            <a:r>
              <a:rPr lang="en-US" dirty="0" smtClean="0"/>
              <a:t>Bullet Level 3</a:t>
            </a:r>
          </a:p>
          <a:p>
            <a:pPr lvl="2"/>
            <a:r>
              <a:rPr lang="en-US" dirty="0" smtClean="0"/>
              <a:t>Bullet Level 3</a:t>
            </a:r>
          </a:p>
          <a:p>
            <a:pPr lvl="3"/>
            <a:r>
              <a:rPr lang="en-US" dirty="0" smtClean="0"/>
              <a:t>Bullet Level 4</a:t>
            </a:r>
          </a:p>
          <a:p>
            <a:pPr lvl="3"/>
            <a:r>
              <a:rPr lang="en-US" dirty="0" smtClean="0"/>
              <a:t>Bullet Level 4</a:t>
            </a:r>
          </a:p>
          <a:p>
            <a:pPr lvl="4"/>
            <a:r>
              <a:rPr lang="en-US" dirty="0" smtClean="0"/>
              <a:t>Bullet Level 5</a:t>
            </a:r>
          </a:p>
          <a:p>
            <a:pPr lvl="4"/>
            <a:r>
              <a:rPr lang="en-US" dirty="0" smtClean="0"/>
              <a:t>Bullet Level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3440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78523" y="6381329"/>
            <a:ext cx="2133600" cy="365125"/>
          </a:xfrm>
          <a:prstGeom prst="rect">
            <a:avLst/>
          </a:prstGeom>
        </p:spPr>
        <p:txBody>
          <a:bodyPr vert="horz" lIns="38405" tIns="19202" rIns="38405" bIns="19202" rtlCol="0" anchor="ctr"/>
          <a:lstStyle>
            <a:lvl1pPr algn="l">
              <a:defRPr sz="900">
                <a:solidFill>
                  <a:srgbClr val="777877"/>
                </a:solidFill>
                <a:latin typeface="Open Sans"/>
                <a:cs typeface="Open Sans"/>
              </a:defRPr>
            </a:lvl1pPr>
          </a:lstStyle>
          <a:p>
            <a:fld id="{8140536F-A000-9B4A-8265-E46330F82C2C}" type="slidenum">
              <a:rPr lang="en-US" smtClean="0"/>
              <a:pPr/>
              <a:t>‹#›</a:t>
            </a:fld>
            <a:r>
              <a:rPr lang="en-US" dirty="0" smtClean="0"/>
              <a:t>	CONFIDENTIAL</a:t>
            </a: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2464" y="177801"/>
            <a:ext cx="7951984" cy="874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21336" tIns="21336" rIns="21336" bIns="213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 Bold" charset="0"/>
              </a:rPr>
              <a:t>Click to edit Master title style</a:t>
            </a:r>
            <a:endParaRPr lang="en-US">
              <a:sym typeface="Arial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28234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0536F-A000-9B4A-8265-E46330F82C2C}" type="slidenum">
              <a:rPr lang="en-US" smtClean="0"/>
              <a:pPr/>
              <a:t>‹#›</a:t>
            </a:fld>
            <a:r>
              <a:rPr lang="en-US" dirty="0" smtClean="0"/>
              <a:t>	CONFIDENTIAL</a:t>
            </a:r>
            <a:endParaRPr lang="en-US" dirty="0"/>
          </a:p>
        </p:txBody>
      </p:sp>
      <p:sp>
        <p:nvSpPr>
          <p:cNvPr id="7" name="SmartArt Placeholder 6"/>
          <p:cNvSpPr>
            <a:spLocks noGrp="1"/>
          </p:cNvSpPr>
          <p:nvPr>
            <p:ph type="dgm" sz="quarter" idx="11"/>
          </p:nvPr>
        </p:nvSpPr>
        <p:spPr>
          <a:xfrm>
            <a:off x="684213" y="1341438"/>
            <a:ext cx="7775575" cy="4895850"/>
          </a:xfrm>
          <a:prstGeom prst="rect">
            <a:avLst/>
          </a:prstGeom>
        </p:spPr>
        <p:txBody>
          <a:bodyPr vert="horz"/>
          <a:lstStyle>
            <a:lvl1pPr marL="133350" indent="0">
              <a:buNone/>
              <a:defRPr/>
            </a:lvl1pPr>
          </a:lstStyle>
          <a:p>
            <a:r>
              <a:rPr lang="en-US" dirty="0" smtClean="0"/>
              <a:t>Click icon to add SmartArt graphic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24926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lue Arrows 1024x768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41"/>
          <a:stretch/>
        </p:blipFill>
        <p:spPr>
          <a:xfrm>
            <a:off x="0" y="-27384"/>
            <a:ext cx="9161702" cy="6277502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0536F-A000-9B4A-8265-E46330F82C2C}" type="slidenum">
              <a:rPr lang="en-US" smtClean="0"/>
              <a:pPr/>
              <a:t>‹#›</a:t>
            </a:fld>
            <a:r>
              <a:rPr lang="en-US" dirty="0" smtClean="0"/>
              <a:t>	CONFIDENTIAL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691778"/>
            <a:ext cx="7775575" cy="2089150"/>
          </a:xfrm>
          <a:prstGeom prst="rect">
            <a:avLst/>
          </a:prstGeom>
        </p:spPr>
        <p:txBody>
          <a:bodyPr vert="horz" anchor="b"/>
          <a:lstStyle>
            <a:lvl1pPr marL="133350" indent="0">
              <a:buNone/>
              <a:defRPr sz="4400" b="1" i="0">
                <a:solidFill>
                  <a:srgbClr val="FFFFFF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539750" y="3644900"/>
            <a:ext cx="7704138" cy="2232025"/>
          </a:xfrm>
          <a:prstGeom prst="rect">
            <a:avLst/>
          </a:prstGeom>
        </p:spPr>
        <p:txBody>
          <a:bodyPr vert="horz"/>
          <a:lstStyle>
            <a:lvl1pPr marL="133350" indent="0">
              <a:buNone/>
              <a:defRPr sz="2800" b="0" i="0" baseline="0">
                <a:solidFill>
                  <a:srgbClr val="FFFFFF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Prepared for</a:t>
            </a:r>
          </a:p>
          <a:p>
            <a:pPr lvl="0"/>
            <a:r>
              <a:rPr lang="en-US" dirty="0" smtClean="0"/>
              <a:t>By </a:t>
            </a:r>
            <a:r>
              <a:rPr lang="en-US" dirty="0" err="1" smtClean="0"/>
              <a:t>Firstname</a:t>
            </a:r>
            <a:r>
              <a:rPr lang="en-US" dirty="0" smtClean="0"/>
              <a:t> LASTNAME</a:t>
            </a:r>
          </a:p>
          <a:p>
            <a:pPr lvl="0"/>
            <a:r>
              <a:rPr lang="en-US" dirty="0" smtClean="0"/>
              <a:t>Position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19 Dec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60766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0536F-A000-9B4A-8265-E46330F82C2C}" type="slidenum">
              <a:rPr lang="en-US" smtClean="0"/>
              <a:pPr/>
              <a:t>‹#›</a:t>
            </a:fld>
            <a:r>
              <a:rPr lang="en-US" dirty="0" smtClean="0"/>
              <a:t>	CONFIDENTIAL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 bwMode="auto">
          <a:xfrm>
            <a:off x="0" y="0"/>
            <a:ext cx="9144000" cy="1556792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pic>
        <p:nvPicPr>
          <p:cNvPr id="5" name="Picture 4" descr="Web_Women_1024_768_JPG.jpg"/>
          <p:cNvPicPr>
            <a:picLocks noChangeAspect="1"/>
          </p:cNvPicPr>
          <p:nvPr userDrawn="1"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32"/>
          <a:stretch/>
        </p:blipFill>
        <p:spPr>
          <a:xfrm>
            <a:off x="8807" y="1"/>
            <a:ext cx="9135193" cy="6266828"/>
          </a:xfrm>
          <a:prstGeom prst="rect">
            <a:avLst/>
          </a:prstGeom>
        </p:spPr>
      </p:pic>
      <p:sp>
        <p:nvSpPr>
          <p:cNvPr id="6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652464" y="1708151"/>
            <a:ext cx="7839075" cy="231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21336" tIns="21336" rIns="21336" bIns="21336" numCol="1" anchor="b" anchorCtr="0" compatLnSpc="1">
            <a:prstTxWarp prst="textNoShape">
              <a:avLst/>
            </a:prstTxWarp>
          </a:bodyPr>
          <a:lstStyle>
            <a:lvl1pPr>
              <a:defRPr sz="4400"/>
            </a:lvl1pPr>
          </a:lstStyle>
          <a:p>
            <a:pPr lvl="0"/>
            <a:r>
              <a:rPr lang="en-US" dirty="0" smtClean="0">
                <a:sym typeface="Arial Black" charset="0"/>
              </a:rPr>
              <a:t>Section Break</a:t>
            </a:r>
            <a:endParaRPr lang="en-US" dirty="0">
              <a:sym typeface="Arial Black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684213" y="4221163"/>
            <a:ext cx="7848600" cy="2087562"/>
          </a:xfrm>
          <a:prstGeom prst="rect">
            <a:avLst/>
          </a:prstGeom>
        </p:spPr>
        <p:txBody>
          <a:bodyPr vert="horz" lIns="0"/>
          <a:lstStyle>
            <a:lvl1pPr marL="133350" indent="0">
              <a:buNone/>
              <a:defRPr>
                <a:solidFill>
                  <a:schemeClr val="bg2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61586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0536F-A000-9B4A-8265-E46330F82C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23636" y="6410228"/>
            <a:ext cx="2416849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94681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1599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2464" y="177801"/>
            <a:ext cx="8023992" cy="874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21336" tIns="21336" rIns="21336" bIns="213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 Bold" charset="0"/>
              </a:rPr>
              <a:t>Click to edit Master title style</a:t>
            </a:r>
            <a:endParaRPr lang="en-US" dirty="0">
              <a:sym typeface="Arial Bold" charset="0"/>
            </a:endParaRP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78523" y="6381329"/>
            <a:ext cx="2133600" cy="365125"/>
          </a:xfrm>
          <a:prstGeom prst="rect">
            <a:avLst/>
          </a:prstGeom>
        </p:spPr>
        <p:txBody>
          <a:bodyPr vert="horz" lIns="38405" tIns="19202" rIns="38405" bIns="19202" rtlCol="0" anchor="ctr"/>
          <a:lstStyle>
            <a:lvl1pPr algn="l">
              <a:defRPr sz="900">
                <a:solidFill>
                  <a:srgbClr val="777877"/>
                </a:solidFill>
                <a:latin typeface="Open Sans"/>
                <a:cs typeface="Open Sans"/>
              </a:defRPr>
            </a:lvl1pPr>
          </a:lstStyle>
          <a:p>
            <a:fld id="{8140536F-A000-9B4A-8265-E46330F82C2C}" type="slidenum">
              <a:rPr lang="en-US" smtClean="0"/>
              <a:pPr/>
              <a:t>‹#›</a:t>
            </a:fld>
            <a:r>
              <a:rPr lang="en-US" dirty="0" smtClean="0"/>
              <a:t>	CONFIDENTIAL</a:t>
            </a:r>
            <a:endParaRPr lang="en-US" dirty="0"/>
          </a:p>
        </p:txBody>
      </p:sp>
      <p:pic>
        <p:nvPicPr>
          <p:cNvPr id="6" name="Picture 5" descr="TrustonicLogo_RGB.jpg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36296" y="6381328"/>
            <a:ext cx="1711852" cy="3647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730" r:id="rId3"/>
    <p:sldLayoutId id="2147483728" r:id="rId4"/>
    <p:sldLayoutId id="2147483729" r:id="rId5"/>
    <p:sldLayoutId id="2147483732" r:id="rId6"/>
  </p:sldLayoutIdLst>
  <p:transition/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>
              <a:lumMod val="50000"/>
            </a:schemeClr>
          </a:solidFill>
          <a:latin typeface="Open Sans Semibold"/>
          <a:ea typeface="+mj-ea"/>
          <a:cs typeface="Open Sans Semibold"/>
          <a:sym typeface="Arial Bold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 Bold" charset="0"/>
          <a:ea typeface="ヒラギノ角ゴ ProN W6" charset="0"/>
          <a:cs typeface="ヒラギノ角ゴ ProN W6" charset="0"/>
          <a:sym typeface="Arial Bold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 Bold" charset="0"/>
          <a:ea typeface="ヒラギノ角ゴ ProN W6" charset="0"/>
          <a:cs typeface="ヒラギノ角ゴ ProN W6" charset="0"/>
          <a:sym typeface="Arial Bold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 Bold" charset="0"/>
          <a:ea typeface="ヒラギノ角ゴ ProN W6" charset="0"/>
          <a:cs typeface="ヒラギノ角ゴ ProN W6" charset="0"/>
          <a:sym typeface="Arial Bold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 Bold" charset="0"/>
          <a:ea typeface="ヒラギノ角ゴ ProN W6" charset="0"/>
          <a:cs typeface="ヒラギノ角ゴ ProN W6" charset="0"/>
          <a:sym typeface="Arial Bold" charset="0"/>
        </a:defRPr>
      </a:lvl5pPr>
      <a:lvl6pPr marL="192024"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 Bold" charset="0"/>
          <a:ea typeface="ヒラギノ角ゴ ProN W6" charset="0"/>
          <a:cs typeface="ヒラギノ角ゴ ProN W6" charset="0"/>
          <a:sym typeface="Arial Bold" charset="0"/>
        </a:defRPr>
      </a:lvl6pPr>
      <a:lvl7pPr marL="384048"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 Bold" charset="0"/>
          <a:ea typeface="ヒラギノ角ゴ ProN W6" charset="0"/>
          <a:cs typeface="ヒラギノ角ゴ ProN W6" charset="0"/>
          <a:sym typeface="Arial Bold" charset="0"/>
        </a:defRPr>
      </a:lvl7pPr>
      <a:lvl8pPr marL="576072"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 Bold" charset="0"/>
          <a:ea typeface="ヒラギノ角ゴ ProN W6" charset="0"/>
          <a:cs typeface="ヒラギノ角ゴ ProN W6" charset="0"/>
          <a:sym typeface="Arial Bold" charset="0"/>
        </a:defRPr>
      </a:lvl8pPr>
      <a:lvl9pPr marL="768095"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Arial Bold" charset="0"/>
          <a:ea typeface="ヒラギノ角ゴ ProN W6" charset="0"/>
          <a:cs typeface="ヒラギノ角ゴ ProN W6" charset="0"/>
          <a:sym typeface="Arial Bold" charset="0"/>
        </a:defRPr>
      </a:lvl9pPr>
    </p:titleStyle>
    <p:bodyStyle>
      <a:lvl1pPr marL="469392" indent="-336042" algn="l" rtl="0" eaLnBrk="1" fontAlgn="base" hangingPunct="1">
        <a:lnSpc>
          <a:spcPct val="50000"/>
        </a:lnSpc>
        <a:spcBef>
          <a:spcPts val="1764"/>
        </a:spcBef>
        <a:spcAft>
          <a:spcPct val="0"/>
        </a:spcAft>
        <a:buClr>
          <a:srgbClr val="2091CD"/>
        </a:buClr>
        <a:buSzPct val="148000"/>
        <a:buFont typeface="Lucida Grande" charset="0"/>
        <a:buChar char="‹"/>
        <a:defRPr sz="27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1pPr>
      <a:lvl2pPr marL="656081" indent="-336042" algn="l" rtl="0" eaLnBrk="1" fontAlgn="base" hangingPunct="1">
        <a:lnSpc>
          <a:spcPct val="50000"/>
        </a:lnSpc>
        <a:spcBef>
          <a:spcPts val="1764"/>
        </a:spcBef>
        <a:spcAft>
          <a:spcPct val="0"/>
        </a:spcAft>
        <a:buClr>
          <a:srgbClr val="DF772E"/>
        </a:buClr>
        <a:buSzPct val="148000"/>
        <a:buFont typeface="Lucida Grande" charset="0"/>
        <a:buChar char="‹"/>
        <a:defRPr sz="24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2pPr>
      <a:lvl3pPr marL="842771" indent="-336042" algn="l" rtl="0" eaLnBrk="1" fontAlgn="base" hangingPunct="1">
        <a:lnSpc>
          <a:spcPct val="50000"/>
        </a:lnSpc>
        <a:spcBef>
          <a:spcPts val="1764"/>
        </a:spcBef>
        <a:spcAft>
          <a:spcPct val="0"/>
        </a:spcAft>
        <a:buClr>
          <a:srgbClr val="CBDD34"/>
        </a:buClr>
        <a:buSzPct val="148000"/>
        <a:buFont typeface="Lucida Grande" charset="0"/>
        <a:buChar char="‹"/>
        <a:defRPr sz="21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3pPr>
      <a:lvl4pPr marL="1029461" indent="-336042" algn="l" rtl="0" eaLnBrk="1" fontAlgn="base" hangingPunct="1">
        <a:lnSpc>
          <a:spcPct val="50000"/>
        </a:lnSpc>
        <a:spcBef>
          <a:spcPts val="1764"/>
        </a:spcBef>
        <a:spcAft>
          <a:spcPct val="0"/>
        </a:spcAft>
        <a:buClr>
          <a:srgbClr val="CC005C"/>
        </a:buClr>
        <a:buSzPct val="148000"/>
        <a:buFont typeface="Lucida Grande" charset="0"/>
        <a:buChar char="‹"/>
        <a:defRPr sz="15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4pPr>
      <a:lvl5pPr marL="1216151" indent="-336042" algn="l" rtl="0" eaLnBrk="1" fontAlgn="base" hangingPunct="1">
        <a:lnSpc>
          <a:spcPct val="50000"/>
        </a:lnSpc>
        <a:spcBef>
          <a:spcPts val="1764"/>
        </a:spcBef>
        <a:spcAft>
          <a:spcPct val="0"/>
        </a:spcAft>
        <a:buClr>
          <a:srgbClr val="2091CD"/>
        </a:buClr>
        <a:buSzPct val="148000"/>
        <a:buFont typeface="Lucida Grande" charset="0"/>
        <a:buChar char="‹"/>
        <a:defRPr sz="13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5pPr>
      <a:lvl6pPr marL="1408175" indent="-336042" algn="l" rtl="0" eaLnBrk="1" fontAlgn="base" hangingPunct="1">
        <a:lnSpc>
          <a:spcPct val="50000"/>
        </a:lnSpc>
        <a:spcBef>
          <a:spcPts val="1764"/>
        </a:spcBef>
        <a:spcAft>
          <a:spcPct val="0"/>
        </a:spcAft>
        <a:buClr>
          <a:srgbClr val="2091CD"/>
        </a:buClr>
        <a:buSzPct val="148000"/>
        <a:buFont typeface="Lucida Grande" charset="0"/>
        <a:buChar char="‹"/>
        <a:defRPr sz="13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6pPr>
      <a:lvl7pPr marL="1600198" indent="-336042" algn="l" rtl="0" eaLnBrk="1" fontAlgn="base" hangingPunct="1">
        <a:lnSpc>
          <a:spcPct val="50000"/>
        </a:lnSpc>
        <a:spcBef>
          <a:spcPts val="1764"/>
        </a:spcBef>
        <a:spcAft>
          <a:spcPct val="0"/>
        </a:spcAft>
        <a:buClr>
          <a:srgbClr val="2091CD"/>
        </a:buClr>
        <a:buSzPct val="148000"/>
        <a:buFont typeface="Lucida Grande" charset="0"/>
        <a:buChar char="‹"/>
        <a:defRPr sz="13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7pPr>
      <a:lvl8pPr marL="1792222" indent="-336042" algn="l" rtl="0" eaLnBrk="1" fontAlgn="base" hangingPunct="1">
        <a:lnSpc>
          <a:spcPct val="50000"/>
        </a:lnSpc>
        <a:spcBef>
          <a:spcPts val="1764"/>
        </a:spcBef>
        <a:spcAft>
          <a:spcPct val="0"/>
        </a:spcAft>
        <a:buClr>
          <a:srgbClr val="2091CD"/>
        </a:buClr>
        <a:buSzPct val="148000"/>
        <a:buFont typeface="Lucida Grande" charset="0"/>
        <a:buChar char="‹"/>
        <a:defRPr sz="13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8pPr>
      <a:lvl9pPr marL="1984246" indent="-336042" algn="l" rtl="0" eaLnBrk="1" fontAlgn="base" hangingPunct="1">
        <a:lnSpc>
          <a:spcPct val="50000"/>
        </a:lnSpc>
        <a:spcBef>
          <a:spcPts val="1764"/>
        </a:spcBef>
        <a:spcAft>
          <a:spcPct val="0"/>
        </a:spcAft>
        <a:buClr>
          <a:srgbClr val="2091CD"/>
        </a:buClr>
        <a:buSzPct val="148000"/>
        <a:buFont typeface="Lucida Grande" charset="0"/>
        <a:buChar char="‹"/>
        <a:defRPr sz="13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9pPr>
    </p:bodyStyle>
    <p:otherStyle>
      <a:defPPr>
        <a:defRPr lang="en-US"/>
      </a:defPPr>
      <a:lvl1pPr marL="0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5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960119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3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7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0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emf"/><Relationship Id="rId7" Type="http://schemas.openxmlformats.org/officeDocument/2006/relationships/image" Target="../media/image11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467544" y="691778"/>
            <a:ext cx="7775575" cy="244919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GB" sz="3600" dirty="0" smtClean="0">
                <a:latin typeface="+mn-lt"/>
              </a:rPr>
              <a:t>Web </a:t>
            </a:r>
            <a:r>
              <a:rPr lang="en-GB" sz="3600" dirty="0">
                <a:latin typeface="+mn-lt"/>
              </a:rPr>
              <a:t>Cryptography &amp; </a:t>
            </a:r>
            <a:r>
              <a:rPr lang="en-GB" sz="3600" dirty="0" smtClean="0">
                <a:latin typeface="+mn-lt"/>
              </a:rPr>
              <a:t>Utilizing ARM TrustZone</a:t>
            </a:r>
            <a:r>
              <a:rPr lang="en-GB" sz="3600" baseline="30000" dirty="0" smtClean="0"/>
              <a:t>®</a:t>
            </a:r>
            <a:r>
              <a:rPr lang="en-GB" sz="3600" dirty="0" smtClean="0">
                <a:latin typeface="+mn-lt"/>
              </a:rPr>
              <a:t> </a:t>
            </a:r>
            <a:r>
              <a:rPr lang="en-GB" sz="3600" dirty="0">
                <a:latin typeface="+mn-lt"/>
              </a:rPr>
              <a:t>based TEE for </a:t>
            </a:r>
            <a:r>
              <a:rPr lang="en-GB" sz="3600" dirty="0" smtClean="0">
                <a:latin typeface="+mn-lt"/>
              </a:rPr>
              <a:t>Authentication </a:t>
            </a:r>
            <a:r>
              <a:rPr lang="en-GB" sz="3600" dirty="0">
                <a:latin typeface="+mn-lt"/>
              </a:rPr>
              <a:t>&amp; </a:t>
            </a:r>
            <a:r>
              <a:rPr lang="en-GB" sz="3600" dirty="0" smtClean="0">
                <a:latin typeface="+mn-lt"/>
              </a:rPr>
              <a:t>Cryptography</a:t>
            </a:r>
            <a:endParaRPr lang="en-US" sz="3600" dirty="0">
              <a:latin typeface="+mn-lt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539750" y="3644900"/>
            <a:ext cx="7704138" cy="244839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Ilhan Gurel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dirty="0"/>
          </a:p>
          <a:p>
            <a:pPr>
              <a:lnSpc>
                <a:spcPct val="100000"/>
              </a:lnSpc>
            </a:pPr>
            <a:r>
              <a:rPr lang="en-US" sz="2000" dirty="0" smtClean="0"/>
              <a:t>September 10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&amp; 11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, 2014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a TEE?</a:t>
            </a:r>
            <a:endParaRPr lang="en-US" dirty="0"/>
          </a:p>
        </p:txBody>
      </p:sp>
      <p:sp>
        <p:nvSpPr>
          <p:cNvPr id="5" name="Rectangle 1"/>
          <p:cNvSpPr>
            <a:spLocks/>
          </p:cNvSpPr>
          <p:nvPr/>
        </p:nvSpPr>
        <p:spPr bwMode="auto">
          <a:xfrm>
            <a:off x="372219" y="1739719"/>
            <a:ext cx="8440615" cy="452138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 cap="flat">
            <a:noFill/>
            <a:miter lim="800000"/>
            <a:headEnd type="none" w="med" len="med"/>
            <a:tailEnd type="none" w="med" len="med"/>
          </a:ln>
          <a:extLst/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6" name="Rectangle 1"/>
          <p:cNvSpPr>
            <a:spLocks/>
          </p:cNvSpPr>
          <p:nvPr/>
        </p:nvSpPr>
        <p:spPr bwMode="auto">
          <a:xfrm>
            <a:off x="755386" y="5180983"/>
            <a:ext cx="7849444" cy="1013172"/>
          </a:xfrm>
          <a:prstGeom prst="rect">
            <a:avLst/>
          </a:prstGeom>
          <a:solidFill>
            <a:srgbClr val="888B8D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 rot="10800000" flipH="1" flipV="1">
            <a:off x="729748" y="4964960"/>
            <a:ext cx="7809396" cy="5756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 flipH="1">
            <a:off x="4576106" y="2301079"/>
            <a:ext cx="1192" cy="2100304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 flipH="1" flipV="1">
            <a:off x="5902174" y="4358651"/>
            <a:ext cx="1949469" cy="57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1" name="Rectangle 12"/>
          <p:cNvSpPr>
            <a:spLocks/>
          </p:cNvSpPr>
          <p:nvPr/>
        </p:nvSpPr>
        <p:spPr bwMode="auto">
          <a:xfrm>
            <a:off x="1361053" y="4530968"/>
            <a:ext cx="175650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500" dirty="0">
                <a:solidFill>
                  <a:schemeClr val="tx1"/>
                </a:solidFill>
                <a:latin typeface="Open Sans Light" charset="0"/>
                <a:ea typeface="ＭＳ Ｐゴシック" charset="0"/>
                <a:cs typeface="Open Sans Light" charset="0"/>
                <a:sym typeface="Open Sans Light" charset="0"/>
              </a:rPr>
              <a:t>OPERATING SYSTEM</a:t>
            </a: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6635462" y="4534616"/>
            <a:ext cx="3735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500" dirty="0" smtClean="0">
                <a:solidFill>
                  <a:schemeClr val="tx1"/>
                </a:solidFill>
                <a:latin typeface="Open Sans Light" charset="0"/>
                <a:ea typeface="ＭＳ Ｐゴシック" charset="0"/>
                <a:cs typeface="Open Sans Light" charset="0"/>
                <a:sym typeface="Open Sans Light" charset="0"/>
              </a:rPr>
              <a:t>TEE</a:t>
            </a:r>
            <a:endParaRPr lang="en-US" sz="1500" dirty="0">
              <a:solidFill>
                <a:schemeClr val="tx1"/>
              </a:solidFill>
              <a:latin typeface="Open Sans Light" charset="0"/>
              <a:ea typeface="ＭＳ Ｐゴシック" charset="0"/>
              <a:cs typeface="Open Sans Light" charset="0"/>
              <a:sym typeface="Open Sans Light" charset="0"/>
            </a:endParaRPr>
          </a:p>
        </p:txBody>
      </p:sp>
      <p:sp>
        <p:nvSpPr>
          <p:cNvPr id="13" name="Rectangle 16"/>
          <p:cNvSpPr>
            <a:spLocks/>
          </p:cNvSpPr>
          <p:nvPr/>
        </p:nvSpPr>
        <p:spPr bwMode="auto">
          <a:xfrm>
            <a:off x="1198189" y="5479963"/>
            <a:ext cx="226568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500" dirty="0" smtClean="0">
                <a:solidFill>
                  <a:schemeClr val="tx1"/>
                </a:solidFill>
                <a:latin typeface="Open Sans Light" charset="0"/>
                <a:ea typeface="ＭＳ Ｐゴシック" charset="0"/>
                <a:cs typeface="Open Sans Light" charset="0"/>
                <a:sym typeface="Open Sans Light" charset="0"/>
              </a:rPr>
              <a:t>ARM TrustZone</a:t>
            </a:r>
            <a:r>
              <a:rPr lang="en-GB" sz="1600" baseline="30000" dirty="0" smtClean="0"/>
              <a:t>®  </a:t>
            </a:r>
            <a:r>
              <a:rPr lang="en-US" sz="1500" dirty="0" smtClean="0">
                <a:solidFill>
                  <a:schemeClr val="tx1"/>
                </a:solidFill>
                <a:latin typeface="Open Sans Light" charset="0"/>
                <a:ea typeface="ＭＳ Ｐゴシック" charset="0"/>
                <a:cs typeface="Open Sans Light" charset="0"/>
                <a:sym typeface="Open Sans Light" charset="0"/>
              </a:rPr>
              <a:t>enabled</a:t>
            </a:r>
            <a:r>
              <a:rPr lang="en-US" sz="1500" dirty="0">
                <a:solidFill>
                  <a:schemeClr val="tx1"/>
                </a:solidFill>
                <a:latin typeface="Open Sans Light" charset="0"/>
                <a:ea typeface="ＭＳ Ｐゴシック" charset="0"/>
                <a:cs typeface="Open Sans Light" charset="0"/>
                <a:sym typeface="Open Sans Light" charset="0"/>
              </a:rPr>
              <a:t/>
            </a:r>
            <a:br>
              <a:rPr lang="en-US" sz="1500" dirty="0">
                <a:solidFill>
                  <a:schemeClr val="tx1"/>
                </a:solidFill>
                <a:latin typeface="Open Sans Light" charset="0"/>
                <a:ea typeface="ＭＳ Ｐゴシック" charset="0"/>
                <a:cs typeface="Open Sans Light" charset="0"/>
                <a:sym typeface="Open Sans Light" charset="0"/>
              </a:rPr>
            </a:br>
            <a:r>
              <a:rPr lang="en-US" sz="1500" dirty="0" smtClean="0">
                <a:solidFill>
                  <a:schemeClr val="tx1"/>
                </a:solidFill>
                <a:latin typeface="Open Sans Light" charset="0"/>
                <a:ea typeface="ＭＳ Ｐゴシック" charset="0"/>
                <a:cs typeface="Open Sans Light" charset="0"/>
                <a:sym typeface="Open Sans Light" charset="0"/>
              </a:rPr>
              <a:t>SoC</a:t>
            </a:r>
            <a:endParaRPr lang="en-US" sz="1500" dirty="0">
              <a:solidFill>
                <a:schemeClr val="tx1"/>
              </a:solidFill>
              <a:latin typeface="Open Sans Light" charset="0"/>
              <a:ea typeface="ＭＳ Ｐゴシック" charset="0"/>
              <a:cs typeface="Open Sans Light" charset="0"/>
              <a:sym typeface="Open Sans Light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28965" y="4269998"/>
            <a:ext cx="1699584" cy="6010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53140" y="5047916"/>
            <a:ext cx="1269001" cy="129762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9484" y="5375109"/>
            <a:ext cx="648072" cy="648072"/>
          </a:xfrm>
          <a:prstGeom prst="rect">
            <a:avLst/>
          </a:prstGeom>
        </p:spPr>
      </p:pic>
      <p:sp>
        <p:nvSpPr>
          <p:cNvPr id="17" name="Rectangle 12"/>
          <p:cNvSpPr>
            <a:spLocks/>
          </p:cNvSpPr>
          <p:nvPr/>
        </p:nvSpPr>
        <p:spPr bwMode="auto">
          <a:xfrm>
            <a:off x="3255127" y="1827823"/>
            <a:ext cx="255967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500" dirty="0" smtClean="0">
                <a:solidFill>
                  <a:schemeClr val="tx1"/>
                </a:solidFill>
                <a:latin typeface="Open Sans"/>
                <a:ea typeface="ＭＳ Ｐゴシック" charset="0"/>
                <a:cs typeface="Open Sans"/>
                <a:sym typeface="Open Sans Light" charset="0"/>
              </a:rPr>
              <a:t>SMART CONNECTED DEVICE</a:t>
            </a:r>
            <a:endParaRPr lang="en-US" sz="1500" dirty="0">
              <a:solidFill>
                <a:schemeClr val="tx1"/>
              </a:solidFill>
              <a:latin typeface="Open Sans"/>
              <a:ea typeface="ＭＳ Ｐゴシック" charset="0"/>
              <a:cs typeface="Open Sans"/>
              <a:sym typeface="Open Sans Light" charset="0"/>
            </a:endParaRPr>
          </a:p>
        </p:txBody>
      </p:sp>
      <p:sp>
        <p:nvSpPr>
          <p:cNvPr id="18" name="Line 11"/>
          <p:cNvSpPr>
            <a:spLocks noChangeShapeType="1"/>
          </p:cNvSpPr>
          <p:nvPr/>
        </p:nvSpPr>
        <p:spPr bwMode="auto">
          <a:xfrm flipH="1">
            <a:off x="3277022" y="2144068"/>
            <a:ext cx="2520280" cy="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 flipV="1">
            <a:off x="1265530" y="4358909"/>
            <a:ext cx="1949469" cy="57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20" name="Rectangle 19"/>
          <p:cNvSpPr/>
          <p:nvPr/>
        </p:nvSpPr>
        <p:spPr bwMode="auto">
          <a:xfrm>
            <a:off x="467544" y="2351193"/>
            <a:ext cx="1455236" cy="1885247"/>
          </a:xfrm>
          <a:prstGeom prst="rect">
            <a:avLst/>
          </a:prstGeom>
          <a:solidFill>
            <a:schemeClr val="accent2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Tx/>
              <a:tabLst/>
            </a:pPr>
            <a:r>
              <a:rPr lang="en-US" sz="1400" dirty="0" smtClean="0">
                <a:latin typeface="Open Sans"/>
                <a:cs typeface="Open Sans"/>
              </a:rPr>
              <a:t>Normal App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  <a:ea typeface="ヒラギノ角ゴ ProN W3" charset="0"/>
              <a:cs typeface="Open Sans"/>
              <a:sym typeface="Gill Sans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945902" y="3333911"/>
            <a:ext cx="1329555" cy="694565"/>
          </a:xfrm>
          <a:prstGeom prst="rect">
            <a:avLst/>
          </a:prstGeom>
          <a:solidFill>
            <a:schemeClr val="accent4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Tx/>
              <a:tabLst/>
            </a:pPr>
            <a:r>
              <a:rPr lang="en-US" sz="1050" dirty="0" smtClean="0">
                <a:latin typeface="Open Sans"/>
                <a:cs typeface="Open Sans"/>
              </a:rPr>
              <a:t>Security Critical Assets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  <a:cs typeface="Open Sans"/>
              <a:sym typeface="Gill Sans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811509" y="2341933"/>
            <a:ext cx="1455236" cy="1885247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Tx/>
              <a:tabLst/>
            </a:pPr>
            <a:r>
              <a:rPr lang="en-US" sz="1400" dirty="0" smtClean="0">
                <a:latin typeface="Open Sans"/>
                <a:cs typeface="Open Sans"/>
              </a:rPr>
              <a:t>TEE Enabled App (e.g. Web Apps)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  <a:ea typeface="ヒラギノ角ゴ ProN W3" charset="0"/>
              <a:cs typeface="Open Sans"/>
              <a:sym typeface="Gill Sans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2864427" y="3334169"/>
            <a:ext cx="1329555" cy="69456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Tx/>
              <a:tabLst/>
            </a:pPr>
            <a:r>
              <a:rPr lang="en-US" sz="1050" dirty="0" smtClean="0">
                <a:latin typeface="Open Sans"/>
                <a:cs typeface="Open Sans"/>
              </a:rPr>
              <a:t>API Call on </a:t>
            </a:r>
            <a:br>
              <a:rPr lang="en-US" sz="1050" dirty="0" smtClean="0">
                <a:latin typeface="Open Sans"/>
                <a:cs typeface="Open Sans"/>
              </a:rPr>
            </a:br>
            <a:r>
              <a:rPr lang="en-US" sz="1050" dirty="0" smtClean="0">
                <a:latin typeface="Open Sans"/>
                <a:cs typeface="Open Sans"/>
              </a:rPr>
              <a:t>Security critical</a:t>
            </a:r>
            <a:br>
              <a:rPr lang="en-US" sz="1050" dirty="0" smtClean="0">
                <a:latin typeface="Open Sans"/>
                <a:cs typeface="Open Sans"/>
              </a:rPr>
            </a:br>
            <a:r>
              <a:rPr lang="en-US" sz="1050" dirty="0" smtClean="0">
                <a:latin typeface="Open Sans"/>
                <a:cs typeface="Open Sans"/>
              </a:rPr>
              <a:t>Routine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  <a:cs typeface="Open Sans"/>
              <a:sym typeface="Gill Sans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921861" y="2780928"/>
            <a:ext cx="1455236" cy="1446510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Tx/>
              <a:tabLst/>
            </a:pPr>
            <a:r>
              <a:rPr lang="en-US" sz="1400" dirty="0" smtClean="0">
                <a:latin typeface="Open Sans"/>
                <a:cs typeface="Open Sans"/>
              </a:rPr>
              <a:t>Trusted App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  <a:ea typeface="ヒラギノ角ゴ ProN W3" charset="0"/>
              <a:cs typeface="Open Sans"/>
              <a:sym typeface="Gill Sans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974779" y="3334427"/>
            <a:ext cx="1329555" cy="694565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Tx/>
              <a:tabLst/>
            </a:pPr>
            <a:r>
              <a:rPr lang="en-US" sz="1050" dirty="0" smtClean="0">
                <a:latin typeface="Open Sans"/>
                <a:cs typeface="Open Sans"/>
              </a:rPr>
              <a:t>Trusted App - </a:t>
            </a:r>
            <a:r>
              <a:rPr lang="en-US" sz="1050" i="1" dirty="0" smtClean="0">
                <a:latin typeface="Open Sans"/>
                <a:cs typeface="Open Sans"/>
              </a:rPr>
              <a:t>Secured</a:t>
            </a:r>
            <a:r>
              <a:rPr lang="en-US" sz="1050" dirty="0" smtClean="0">
                <a:latin typeface="Open Sans"/>
                <a:cs typeface="Open Sans"/>
              </a:rPr>
              <a:t> </a:t>
            </a:r>
            <a:br>
              <a:rPr lang="en-US" sz="1050" dirty="0" smtClean="0">
                <a:latin typeface="Open Sans"/>
                <a:cs typeface="Open Sans"/>
              </a:rPr>
            </a:br>
            <a:r>
              <a:rPr lang="en-US" sz="1050" dirty="0" smtClean="0">
                <a:latin typeface="Open Sans"/>
                <a:cs typeface="Open Sans"/>
              </a:rPr>
              <a:t>Critical Assets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  <a:cs typeface="Open Sans"/>
              <a:sym typeface="Gill Sans" charset="0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813" y="3646459"/>
            <a:ext cx="423785" cy="42378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658" y="3653331"/>
            <a:ext cx="423785" cy="423785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845770" y="1203912"/>
            <a:ext cx="33009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chemeClr val="accent1"/>
              </a:buClr>
              <a:buSzPct val="148000"/>
              <a:buFont typeface="Lucida Grande"/>
              <a:buChar char="‹"/>
            </a:pPr>
            <a:r>
              <a:rPr lang="en-US" dirty="0" smtClean="0">
                <a:latin typeface="Open Sans"/>
                <a:cs typeface="Open Sans"/>
              </a:rPr>
              <a:t>Key assets </a:t>
            </a:r>
            <a:r>
              <a:rPr lang="en-US" dirty="0" smtClean="0">
                <a:solidFill>
                  <a:schemeClr val="accent4"/>
                </a:solidFill>
                <a:latin typeface="Open Sans"/>
                <a:cs typeface="Open Sans"/>
              </a:rPr>
              <a:t>exposed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96290" y="1204169"/>
            <a:ext cx="34804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chemeClr val="accent1"/>
              </a:buClr>
              <a:buSzPct val="148000"/>
              <a:buFont typeface="Lucida Grande"/>
              <a:buChar char="‹"/>
            </a:pPr>
            <a:r>
              <a:rPr lang="en-US" dirty="0" smtClean="0">
                <a:latin typeface="Open Sans"/>
                <a:cs typeface="Open Sans"/>
              </a:rPr>
              <a:t>Key assets </a:t>
            </a:r>
            <a:r>
              <a:rPr lang="en-US" dirty="0" smtClean="0">
                <a:solidFill>
                  <a:schemeClr val="accent3"/>
                </a:solidFill>
                <a:latin typeface="Open Sans"/>
                <a:cs typeface="Open Sans"/>
              </a:rPr>
              <a:t>protected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642558" y="2315729"/>
            <a:ext cx="22277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Clr>
                <a:schemeClr val="accent1"/>
              </a:buClr>
              <a:buSzPct val="148000"/>
              <a:buFont typeface="Lucida Grande"/>
              <a:buChar char="‹"/>
            </a:pPr>
            <a:r>
              <a:rPr lang="en-US" dirty="0" smtClean="0">
                <a:latin typeface="Open Sans"/>
                <a:cs typeface="Open Sans"/>
              </a:rPr>
              <a:t>Isolated space for handling high value assets</a:t>
            </a:r>
            <a:endParaRPr lang="en-US" dirty="0" smtClean="0">
              <a:solidFill>
                <a:schemeClr val="accent1"/>
              </a:solidFill>
              <a:latin typeface="Open Sans"/>
              <a:cs typeface="Open Sans"/>
            </a:endParaRPr>
          </a:p>
        </p:txBody>
      </p:sp>
      <p:pic>
        <p:nvPicPr>
          <p:cNvPr id="10" name="Picture 9" descr="SecurityMeasures_KeypadInput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5382906"/>
            <a:ext cx="648072" cy="648072"/>
          </a:xfrm>
          <a:prstGeom prst="rect">
            <a:avLst/>
          </a:prstGeom>
        </p:spPr>
      </p:pic>
      <p:pic>
        <p:nvPicPr>
          <p:cNvPr id="32" name="Picture 31" descr="SecurityMeasures_FingerprintMatching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5301208"/>
            <a:ext cx="729070" cy="729070"/>
          </a:xfrm>
          <a:prstGeom prst="rect">
            <a:avLst/>
          </a:prstGeom>
        </p:spPr>
      </p:pic>
      <p:sp>
        <p:nvSpPr>
          <p:cNvPr id="33" name="Line 9"/>
          <p:cNvSpPr>
            <a:spLocks noChangeShapeType="1"/>
          </p:cNvSpPr>
          <p:nvPr/>
        </p:nvSpPr>
        <p:spPr bwMode="auto">
          <a:xfrm flipH="1">
            <a:off x="6660232" y="2780928"/>
            <a:ext cx="0" cy="1224136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dash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34" name="Line 9"/>
          <p:cNvSpPr>
            <a:spLocks noChangeShapeType="1"/>
          </p:cNvSpPr>
          <p:nvPr/>
        </p:nvSpPr>
        <p:spPr bwMode="auto">
          <a:xfrm flipH="1">
            <a:off x="4788024" y="2780928"/>
            <a:ext cx="0" cy="1224136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dash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26" name="Right Arrow 25"/>
          <p:cNvSpPr/>
          <p:nvPr/>
        </p:nvSpPr>
        <p:spPr bwMode="auto">
          <a:xfrm>
            <a:off x="4193722" y="3611736"/>
            <a:ext cx="767305" cy="185218"/>
          </a:xfrm>
          <a:prstGeom prst="rightArrow">
            <a:avLst/>
          </a:prstGeom>
          <a:solidFill>
            <a:srgbClr val="D7DF23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5750" marR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Tx/>
              <a:buFont typeface="Lucida Grande"/>
              <a:buChar char="‹"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  <a:ea typeface="ヒラギノ角ゴ ProN W3" charset="0"/>
              <a:cs typeface="Open Sans"/>
              <a:sym typeface="Gill Sans" charset="0"/>
            </a:endParaRPr>
          </a:p>
        </p:txBody>
      </p:sp>
      <p:pic>
        <p:nvPicPr>
          <p:cNvPr id="35" name="Picture 34" descr="ValueChainPlayersAssets_Firewall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005064"/>
            <a:ext cx="360040" cy="360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8231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a TEE fit?</a:t>
            </a:r>
            <a:endParaRPr lang="en-US" dirty="0"/>
          </a:p>
        </p:txBody>
      </p:sp>
      <p:sp>
        <p:nvSpPr>
          <p:cNvPr id="6" name="Rectangle 1"/>
          <p:cNvSpPr>
            <a:spLocks/>
          </p:cNvSpPr>
          <p:nvPr/>
        </p:nvSpPr>
        <p:spPr bwMode="auto">
          <a:xfrm>
            <a:off x="1043608" y="2492896"/>
            <a:ext cx="7920880" cy="37682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 cap="flat">
            <a:noFill/>
            <a:miter lim="800000"/>
            <a:headEnd type="none" w="med" len="med"/>
            <a:tailEnd type="none" w="med" len="med"/>
          </a:ln>
          <a:extLst/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7" name="Rectangle 1"/>
          <p:cNvSpPr>
            <a:spLocks/>
          </p:cNvSpPr>
          <p:nvPr/>
        </p:nvSpPr>
        <p:spPr bwMode="auto">
          <a:xfrm>
            <a:off x="1187434" y="5180983"/>
            <a:ext cx="5328782" cy="1013172"/>
          </a:xfrm>
          <a:prstGeom prst="rect">
            <a:avLst/>
          </a:prstGeom>
          <a:solidFill>
            <a:srgbClr val="888B8D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rot="10800000" flipH="1" flipV="1">
            <a:off x="1187624" y="5013176"/>
            <a:ext cx="5328592" cy="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 flipH="1" flipV="1">
            <a:off x="4422731" y="4437112"/>
            <a:ext cx="1949469" cy="57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1" name="Rectangle 12"/>
          <p:cNvSpPr>
            <a:spLocks/>
          </p:cNvSpPr>
          <p:nvPr/>
        </p:nvSpPr>
        <p:spPr bwMode="auto">
          <a:xfrm>
            <a:off x="1187624" y="3861048"/>
            <a:ext cx="10224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500" dirty="0" smtClean="0">
                <a:solidFill>
                  <a:schemeClr val="tx1"/>
                </a:solidFill>
                <a:latin typeface="Open Sans Light" charset="0"/>
                <a:ea typeface="ＭＳ Ｐゴシック" charset="0"/>
                <a:cs typeface="Open Sans Light" charset="0"/>
                <a:sym typeface="Open Sans Light" charset="0"/>
              </a:rPr>
              <a:t>OPERATING</a:t>
            </a:r>
            <a:br>
              <a:rPr lang="en-US" sz="1500" dirty="0" smtClean="0">
                <a:solidFill>
                  <a:schemeClr val="tx1"/>
                </a:solidFill>
                <a:latin typeface="Open Sans Light" charset="0"/>
                <a:ea typeface="ＭＳ Ｐゴシック" charset="0"/>
                <a:cs typeface="Open Sans Light" charset="0"/>
                <a:sym typeface="Open Sans Light" charset="0"/>
              </a:rPr>
            </a:br>
            <a:r>
              <a:rPr lang="en-US" sz="1500" dirty="0" smtClean="0">
                <a:solidFill>
                  <a:schemeClr val="tx1"/>
                </a:solidFill>
                <a:latin typeface="Open Sans Light" charset="0"/>
                <a:ea typeface="ＭＳ Ｐゴシック" charset="0"/>
                <a:cs typeface="Open Sans Light" charset="0"/>
                <a:sym typeface="Open Sans Light" charset="0"/>
              </a:rPr>
              <a:t>SYSTEM</a:t>
            </a:r>
            <a:endParaRPr lang="en-US" sz="1500" dirty="0">
              <a:solidFill>
                <a:schemeClr val="tx1"/>
              </a:solidFill>
              <a:latin typeface="Open Sans Light" charset="0"/>
              <a:ea typeface="ＭＳ Ｐゴシック" charset="0"/>
              <a:cs typeface="Open Sans Light" charset="0"/>
              <a:sym typeface="Open Sans Light" charset="0"/>
            </a:endParaRP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5156019" y="4613077"/>
            <a:ext cx="3735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500" dirty="0" smtClean="0">
                <a:solidFill>
                  <a:schemeClr val="tx1"/>
                </a:solidFill>
                <a:latin typeface="Open Sans Light" charset="0"/>
                <a:ea typeface="ＭＳ Ｐゴシック" charset="0"/>
                <a:cs typeface="Open Sans Light" charset="0"/>
                <a:sym typeface="Open Sans Light" charset="0"/>
              </a:rPr>
              <a:t>TEE</a:t>
            </a:r>
            <a:endParaRPr lang="en-US" sz="1500" dirty="0">
              <a:solidFill>
                <a:schemeClr val="tx1"/>
              </a:solidFill>
              <a:latin typeface="Open Sans Light" charset="0"/>
              <a:ea typeface="ＭＳ Ｐゴシック" charset="0"/>
              <a:cs typeface="Open Sans Light" charset="0"/>
              <a:sym typeface="Open Sans Light" charset="0"/>
            </a:endParaRPr>
          </a:p>
        </p:txBody>
      </p:sp>
      <p:sp>
        <p:nvSpPr>
          <p:cNvPr id="13" name="Rectangle 16"/>
          <p:cNvSpPr>
            <a:spLocks/>
          </p:cNvSpPr>
          <p:nvPr/>
        </p:nvSpPr>
        <p:spPr bwMode="auto">
          <a:xfrm>
            <a:off x="1397716" y="5364547"/>
            <a:ext cx="1525097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500" dirty="0">
                <a:solidFill>
                  <a:schemeClr val="tx1"/>
                </a:solidFill>
                <a:latin typeface="Open Sans Light" charset="0"/>
                <a:ea typeface="ＭＳ Ｐゴシック" charset="0"/>
                <a:cs typeface="Open Sans Light" charset="0"/>
                <a:sym typeface="Open Sans Light" charset="0"/>
              </a:rPr>
              <a:t>ARM TrustZone</a:t>
            </a:r>
            <a:r>
              <a:rPr lang="en-GB" sz="1600" baseline="30000" dirty="0"/>
              <a:t>®  </a:t>
            </a:r>
          </a:p>
          <a:p>
            <a:r>
              <a:rPr lang="en-US" sz="1500" dirty="0" smtClean="0">
                <a:solidFill>
                  <a:schemeClr val="tx1"/>
                </a:solidFill>
                <a:latin typeface="Open Sans Light" charset="0"/>
                <a:ea typeface="ＭＳ Ｐゴシック" charset="0"/>
                <a:cs typeface="Open Sans Light" charset="0"/>
                <a:sym typeface="Open Sans Light" charset="0"/>
              </a:rPr>
              <a:t>enabled</a:t>
            </a:r>
            <a:r>
              <a:rPr lang="en-US" sz="1500" dirty="0">
                <a:solidFill>
                  <a:schemeClr val="tx1"/>
                </a:solidFill>
                <a:latin typeface="Open Sans Light" charset="0"/>
                <a:ea typeface="ＭＳ Ｐゴシック" charset="0"/>
                <a:cs typeface="Open Sans Light" charset="0"/>
                <a:sym typeface="Open Sans Light" charset="0"/>
              </a:rPr>
              <a:t/>
            </a:r>
            <a:br>
              <a:rPr lang="en-US" sz="1500" dirty="0">
                <a:solidFill>
                  <a:schemeClr val="tx1"/>
                </a:solidFill>
                <a:latin typeface="Open Sans Light" charset="0"/>
                <a:ea typeface="ＭＳ Ｐゴシック" charset="0"/>
                <a:cs typeface="Open Sans Light" charset="0"/>
                <a:sym typeface="Open Sans Light" charset="0"/>
              </a:rPr>
            </a:br>
            <a:r>
              <a:rPr lang="en-US" sz="1500" dirty="0" smtClean="0">
                <a:solidFill>
                  <a:schemeClr val="tx1"/>
                </a:solidFill>
                <a:latin typeface="Open Sans Light" charset="0"/>
                <a:ea typeface="ＭＳ Ｐゴシック" charset="0"/>
                <a:cs typeface="Open Sans Light" charset="0"/>
                <a:sym typeface="Open Sans Light" charset="0"/>
              </a:rPr>
              <a:t>SoC</a:t>
            </a:r>
            <a:endParaRPr lang="en-US" sz="1500" dirty="0">
              <a:solidFill>
                <a:schemeClr val="tx1"/>
              </a:solidFill>
              <a:latin typeface="Open Sans Light" charset="0"/>
              <a:ea typeface="ＭＳ Ｐゴシック" charset="0"/>
              <a:cs typeface="Open Sans Light" charset="0"/>
              <a:sym typeface="Open Sans Light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87824" y="5047916"/>
            <a:ext cx="1269001" cy="129762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5375109"/>
            <a:ext cx="648072" cy="648072"/>
          </a:xfrm>
          <a:prstGeom prst="rect">
            <a:avLst/>
          </a:prstGeom>
        </p:spPr>
      </p:pic>
      <p:sp>
        <p:nvSpPr>
          <p:cNvPr id="17" name="Rectangle 12"/>
          <p:cNvSpPr>
            <a:spLocks/>
          </p:cNvSpPr>
          <p:nvPr/>
        </p:nvSpPr>
        <p:spPr bwMode="auto">
          <a:xfrm>
            <a:off x="5252690" y="2636912"/>
            <a:ext cx="255967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500" dirty="0" smtClean="0">
                <a:solidFill>
                  <a:schemeClr val="tx1"/>
                </a:solidFill>
                <a:latin typeface="Open Sans"/>
                <a:ea typeface="ＭＳ Ｐゴシック" charset="0"/>
                <a:cs typeface="Open Sans"/>
                <a:sym typeface="Open Sans Light" charset="0"/>
              </a:rPr>
              <a:t>SMART CONNECTED DEVICE</a:t>
            </a:r>
            <a:endParaRPr lang="en-US" sz="1500" dirty="0">
              <a:solidFill>
                <a:schemeClr val="tx1"/>
              </a:solidFill>
              <a:latin typeface="Open Sans"/>
              <a:ea typeface="ＭＳ Ｐゴシック" charset="0"/>
              <a:cs typeface="Open Sans"/>
              <a:sym typeface="Open Sans Light" charset="0"/>
            </a:endParaRPr>
          </a:p>
        </p:txBody>
      </p:sp>
      <p:sp>
        <p:nvSpPr>
          <p:cNvPr id="18" name="Line 11"/>
          <p:cNvSpPr>
            <a:spLocks noChangeShapeType="1"/>
          </p:cNvSpPr>
          <p:nvPr/>
        </p:nvSpPr>
        <p:spPr bwMode="auto">
          <a:xfrm flipH="1">
            <a:off x="5274585" y="2924944"/>
            <a:ext cx="2520280" cy="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 flipV="1">
            <a:off x="1254379" y="4436542"/>
            <a:ext cx="1949469" cy="57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3789040"/>
            <a:ext cx="648072" cy="648072"/>
          </a:xfrm>
          <a:prstGeom prst="rect">
            <a:avLst/>
          </a:prstGeom>
        </p:spPr>
      </p:pic>
      <p:pic>
        <p:nvPicPr>
          <p:cNvPr id="29" name="Picture 28" descr="SecurityMeasures_KeypadInpu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5382906"/>
            <a:ext cx="648072" cy="648072"/>
          </a:xfrm>
          <a:prstGeom prst="rect">
            <a:avLst/>
          </a:prstGeom>
        </p:spPr>
      </p:pic>
      <p:pic>
        <p:nvPicPr>
          <p:cNvPr id="30" name="Picture 29" descr="SecurityMeasures_FingerprintMatchi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5058" y="5301208"/>
            <a:ext cx="729070" cy="729070"/>
          </a:xfrm>
          <a:prstGeom prst="rect">
            <a:avLst/>
          </a:prstGeom>
        </p:spPr>
      </p:pic>
      <p:sp>
        <p:nvSpPr>
          <p:cNvPr id="35" name="Rectangle 12"/>
          <p:cNvSpPr>
            <a:spLocks/>
          </p:cNvSpPr>
          <p:nvPr/>
        </p:nvSpPr>
        <p:spPr bwMode="auto">
          <a:xfrm>
            <a:off x="2430750" y="3861048"/>
            <a:ext cx="11285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500" dirty="0" smtClean="0">
                <a:solidFill>
                  <a:schemeClr val="tx1"/>
                </a:solidFill>
                <a:latin typeface="Open Sans Light" charset="0"/>
                <a:ea typeface="ＭＳ Ｐゴシック" charset="0"/>
                <a:cs typeface="Open Sans Light" charset="0"/>
                <a:sym typeface="Open Sans Light" charset="0"/>
              </a:rPr>
              <a:t>OPERATING</a:t>
            </a:r>
            <a:br>
              <a:rPr lang="en-US" sz="1500" dirty="0" smtClean="0">
                <a:solidFill>
                  <a:schemeClr val="tx1"/>
                </a:solidFill>
                <a:latin typeface="Open Sans Light" charset="0"/>
                <a:ea typeface="ＭＳ Ｐゴシック" charset="0"/>
                <a:cs typeface="Open Sans Light" charset="0"/>
                <a:sym typeface="Open Sans Light" charset="0"/>
              </a:rPr>
            </a:br>
            <a:r>
              <a:rPr lang="en-US" sz="1500" dirty="0" smtClean="0">
                <a:solidFill>
                  <a:schemeClr val="tx1"/>
                </a:solidFill>
                <a:latin typeface="Open Sans Light" charset="0"/>
                <a:ea typeface="ＭＳ Ｐゴシック" charset="0"/>
                <a:cs typeface="Open Sans Light" charset="0"/>
                <a:sym typeface="Open Sans Light" charset="0"/>
              </a:rPr>
              <a:t>SYSTEM + AV</a:t>
            </a:r>
            <a:endParaRPr lang="en-US" sz="1500" dirty="0">
              <a:solidFill>
                <a:schemeClr val="tx1"/>
              </a:solidFill>
              <a:latin typeface="Open Sans Light" charset="0"/>
              <a:ea typeface="ＭＳ Ｐゴシック" charset="0"/>
              <a:cs typeface="Open Sans Light" charset="0"/>
              <a:sym typeface="Open Sans Light" charset="0"/>
            </a:endParaRPr>
          </a:p>
        </p:txBody>
      </p:sp>
      <p:pic>
        <p:nvPicPr>
          <p:cNvPr id="36" name="Picture 35" descr="ValueChainPlayersAssets_Firewall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7563" y="4365104"/>
            <a:ext cx="702389" cy="702389"/>
          </a:xfrm>
          <a:prstGeom prst="rect">
            <a:avLst/>
          </a:prstGeom>
        </p:spPr>
      </p:pic>
      <p:sp>
        <p:nvSpPr>
          <p:cNvPr id="37" name="Rectangle 12"/>
          <p:cNvSpPr>
            <a:spLocks/>
          </p:cNvSpPr>
          <p:nvPr/>
        </p:nvSpPr>
        <p:spPr bwMode="auto">
          <a:xfrm>
            <a:off x="1812950" y="4581128"/>
            <a:ext cx="1102866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500" dirty="0" smtClean="0">
                <a:solidFill>
                  <a:schemeClr val="tx1"/>
                </a:solidFill>
                <a:latin typeface="Open Sans Light" charset="0"/>
                <a:ea typeface="ＭＳ Ｐゴシック" charset="0"/>
                <a:cs typeface="Open Sans Light" charset="0"/>
                <a:sym typeface="Open Sans Light" charset="0"/>
              </a:rPr>
              <a:t>HYPERVISOR</a:t>
            </a:r>
            <a:endParaRPr lang="en-US" sz="1500" dirty="0">
              <a:solidFill>
                <a:schemeClr val="tx1"/>
              </a:solidFill>
              <a:latin typeface="Open Sans Light" charset="0"/>
              <a:ea typeface="ＭＳ Ｐゴシック" charset="0"/>
              <a:cs typeface="Open Sans Light" charset="0"/>
              <a:sym typeface="Open Sans Light" charset="0"/>
            </a:endParaRPr>
          </a:p>
        </p:txBody>
      </p:sp>
      <p:sp>
        <p:nvSpPr>
          <p:cNvPr id="39" name="Rectangle 1"/>
          <p:cNvSpPr>
            <a:spLocks/>
          </p:cNvSpPr>
          <p:nvPr/>
        </p:nvSpPr>
        <p:spPr bwMode="auto">
          <a:xfrm>
            <a:off x="7092280" y="5180983"/>
            <a:ext cx="1800200" cy="1013172"/>
          </a:xfrm>
          <a:prstGeom prst="rect">
            <a:avLst/>
          </a:prstGeom>
          <a:solidFill>
            <a:srgbClr val="888B8D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pic>
        <p:nvPicPr>
          <p:cNvPr id="40" name="Picture 39" descr="SecurityMeasures_SmartCard.png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7" t="29360" r="61427" b="42656"/>
          <a:stretch/>
        </p:blipFill>
        <p:spPr>
          <a:xfrm>
            <a:off x="7596336" y="5517232"/>
            <a:ext cx="797785" cy="594313"/>
          </a:xfrm>
          <a:prstGeom prst="rect">
            <a:avLst/>
          </a:prstGeom>
        </p:spPr>
      </p:pic>
      <p:sp>
        <p:nvSpPr>
          <p:cNvPr id="41" name="Rectangle 16"/>
          <p:cNvSpPr>
            <a:spLocks/>
          </p:cNvSpPr>
          <p:nvPr/>
        </p:nvSpPr>
        <p:spPr bwMode="auto">
          <a:xfrm>
            <a:off x="7255941" y="5229200"/>
            <a:ext cx="156453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500" dirty="0" smtClean="0">
                <a:solidFill>
                  <a:schemeClr val="tx1"/>
                </a:solidFill>
                <a:latin typeface="Open Sans Light" charset="0"/>
                <a:ea typeface="ＭＳ Ｐゴシック" charset="0"/>
                <a:cs typeface="Open Sans Light" charset="0"/>
                <a:sym typeface="Open Sans Light" charset="0"/>
              </a:rPr>
              <a:t>SECURE ELEMENT</a:t>
            </a:r>
            <a:endParaRPr lang="en-US" sz="1500" dirty="0">
              <a:solidFill>
                <a:schemeClr val="tx1"/>
              </a:solidFill>
              <a:latin typeface="Open Sans Light" charset="0"/>
              <a:ea typeface="ＭＳ Ｐゴシック" charset="0"/>
              <a:cs typeface="Open Sans Light" charset="0"/>
              <a:sym typeface="Open Sans Light" charset="0"/>
            </a:endParaRPr>
          </a:p>
        </p:txBody>
      </p:sp>
      <p:pic>
        <p:nvPicPr>
          <p:cNvPr id="42" name="Picture 41" descr="ValueChainPlayersAssets_OSProvider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120" y="3140968"/>
            <a:ext cx="650600" cy="650600"/>
          </a:xfrm>
          <a:prstGeom prst="rect">
            <a:avLst/>
          </a:prstGeom>
        </p:spPr>
      </p:pic>
      <p:pic>
        <p:nvPicPr>
          <p:cNvPr id="43" name="Picture 42" descr="ValueChainPlayersAssets_OSProvider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3140968"/>
            <a:ext cx="650600" cy="650600"/>
          </a:xfrm>
          <a:prstGeom prst="rect">
            <a:avLst/>
          </a:prstGeom>
        </p:spPr>
      </p:pic>
      <p:pic>
        <p:nvPicPr>
          <p:cNvPr id="44" name="Picture 43" descr="SecurityMeasures_AntiVirus.p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140968"/>
            <a:ext cx="683568" cy="683568"/>
          </a:xfrm>
          <a:prstGeom prst="rect">
            <a:avLst/>
          </a:prstGeom>
        </p:spPr>
      </p:pic>
      <p:pic>
        <p:nvPicPr>
          <p:cNvPr id="45" name="Picture 44" descr="ValueChainPlayersAssets_SecureVault.p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852936"/>
            <a:ext cx="1728192" cy="1728192"/>
          </a:xfrm>
          <a:prstGeom prst="rect">
            <a:avLst/>
          </a:prstGeom>
        </p:spPr>
      </p:pic>
      <p:sp>
        <p:nvSpPr>
          <p:cNvPr id="46" name="Line 10"/>
          <p:cNvSpPr>
            <a:spLocks noChangeShapeType="1"/>
          </p:cNvSpPr>
          <p:nvPr/>
        </p:nvSpPr>
        <p:spPr bwMode="auto">
          <a:xfrm flipH="1" flipV="1">
            <a:off x="7164287" y="4437112"/>
            <a:ext cx="1656185" cy="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47" name="Rectangle 13"/>
          <p:cNvSpPr>
            <a:spLocks/>
          </p:cNvSpPr>
          <p:nvPr/>
        </p:nvSpPr>
        <p:spPr bwMode="auto">
          <a:xfrm>
            <a:off x="7269542" y="4613077"/>
            <a:ext cx="14381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500" dirty="0" smtClean="0">
                <a:solidFill>
                  <a:schemeClr val="tx1"/>
                </a:solidFill>
                <a:latin typeface="Open Sans Light" charset="0"/>
                <a:ea typeface="ＭＳ Ｐゴシック" charset="0"/>
                <a:cs typeface="Open Sans Light" charset="0"/>
                <a:sym typeface="Open Sans Light" charset="0"/>
              </a:rPr>
              <a:t>SMART CARD OS</a:t>
            </a:r>
            <a:endParaRPr lang="en-US" sz="1500" dirty="0">
              <a:solidFill>
                <a:schemeClr val="tx1"/>
              </a:solidFill>
              <a:latin typeface="Open Sans Light" charset="0"/>
              <a:ea typeface="ＭＳ Ｐゴシック" charset="0"/>
              <a:cs typeface="Open Sans Light" charset="0"/>
              <a:sym typeface="Open Sans Light" charset="0"/>
            </a:endParaRPr>
          </a:p>
        </p:txBody>
      </p:sp>
      <p:sp>
        <p:nvSpPr>
          <p:cNvPr id="49" name="Line 10"/>
          <p:cNvSpPr>
            <a:spLocks noChangeShapeType="1"/>
          </p:cNvSpPr>
          <p:nvPr/>
        </p:nvSpPr>
        <p:spPr bwMode="auto">
          <a:xfrm flipH="1" flipV="1">
            <a:off x="7092280" y="5013176"/>
            <a:ext cx="1800200" cy="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675780"/>
              </p:ext>
            </p:extLst>
          </p:nvPr>
        </p:nvGraphicFramePr>
        <p:xfrm>
          <a:off x="107505" y="1196752"/>
          <a:ext cx="8784975" cy="1278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2127"/>
                <a:gridCol w="936104"/>
                <a:gridCol w="216024"/>
                <a:gridCol w="1296144"/>
                <a:gridCol w="288032"/>
                <a:gridCol w="2376264"/>
                <a:gridCol w="864096"/>
                <a:gridCol w="1656184"/>
              </a:tblGrid>
              <a:tr h="25562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Interfaces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FULL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FULL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FULL ACCESS AS</a:t>
                      </a:r>
                      <a:r>
                        <a:rPr lang="en-US" b="1" baseline="0" dirty="0" smtClean="0"/>
                        <a:t> NEEDED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RESTRICTED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562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Processing Power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HIGH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LIMITED</a:t>
                      </a:r>
                      <a:endParaRPr lang="en-US" dirty="0"/>
                    </a:p>
                  </a:txBody>
                  <a:tcPr/>
                </a:tc>
              </a:tr>
              <a:tr h="25562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Assurance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HIGH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562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Attack Resistance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HIGH to Software</a:t>
                      </a:r>
                      <a:r>
                        <a:rPr lang="en-US" b="1" baseline="0" dirty="0" smtClean="0"/>
                        <a:t> and Hardware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 to Physical Tampering</a:t>
                      </a:r>
                      <a:endParaRPr lang="en-US" dirty="0"/>
                    </a:p>
                  </a:txBody>
                  <a:tcPr/>
                </a:tc>
              </a:tr>
              <a:tr h="25562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Access Control</a:t>
                      </a:r>
                      <a:endParaRPr lang="en-US" b="1" dirty="0"/>
                    </a:p>
                  </a:txBody>
                  <a:tcPr>
                    <a:solidFill>
                      <a:srgbClr val="C6F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>
                    <a:solidFill>
                      <a:srgbClr val="C6F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C6F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>
                    <a:solidFill>
                      <a:srgbClr val="C6F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C6F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HIGH</a:t>
                      </a:r>
                      <a:endParaRPr lang="en-US" b="1" dirty="0"/>
                    </a:p>
                  </a:txBody>
                  <a:tcPr>
                    <a:solidFill>
                      <a:srgbClr val="C6F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C6F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>
                    <a:solidFill>
                      <a:srgbClr val="C6F1FF"/>
                    </a:solidFill>
                  </a:tcPr>
                </a:tc>
              </a:tr>
            </a:tbl>
          </a:graphicData>
        </a:graphic>
      </p:graphicFrame>
      <p:sp>
        <p:nvSpPr>
          <p:cNvPr id="54" name="Right Arrow 53"/>
          <p:cNvSpPr/>
          <p:nvPr/>
        </p:nvSpPr>
        <p:spPr bwMode="auto">
          <a:xfrm flipH="1">
            <a:off x="6156176" y="1952836"/>
            <a:ext cx="1008112" cy="216024"/>
          </a:xfrm>
          <a:prstGeom prst="rightArrow">
            <a:avLst/>
          </a:prstGeom>
          <a:solidFill>
            <a:schemeClr val="accent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5750" marR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Tx/>
              <a:buFont typeface="Lucida Grande"/>
              <a:buChar char="‹"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  <a:ea typeface="ヒラギノ角ゴ ProN W3" charset="0"/>
              <a:cs typeface="Open Sans"/>
              <a:sym typeface="Gill Sans" charset="0"/>
            </a:endParaRPr>
          </a:p>
        </p:txBody>
      </p:sp>
      <p:sp>
        <p:nvSpPr>
          <p:cNvPr id="55" name="Right Arrow 54"/>
          <p:cNvSpPr/>
          <p:nvPr/>
        </p:nvSpPr>
        <p:spPr bwMode="auto">
          <a:xfrm flipH="1">
            <a:off x="6156176" y="2204864"/>
            <a:ext cx="1008112" cy="216024"/>
          </a:xfrm>
          <a:prstGeom prst="rightArrow">
            <a:avLst/>
          </a:prstGeom>
          <a:solidFill>
            <a:schemeClr val="accent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5750" marR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Tx/>
              <a:buFont typeface="Lucida Grande"/>
              <a:buChar char="‹"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  <a:ea typeface="ヒラギノ角ゴ ProN W3" charset="0"/>
              <a:cs typeface="Open Sans"/>
              <a:sym typeface="Gill Sans" charset="0"/>
            </a:endParaRPr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 flipH="1">
            <a:off x="3778720" y="1268761"/>
            <a:ext cx="1192" cy="3132622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38" name="Line 9"/>
          <p:cNvSpPr>
            <a:spLocks noChangeShapeType="1"/>
          </p:cNvSpPr>
          <p:nvPr/>
        </p:nvSpPr>
        <p:spPr bwMode="auto">
          <a:xfrm flipH="1">
            <a:off x="2339752" y="1268760"/>
            <a:ext cx="0" cy="3024336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51" name="Right Arrow 50"/>
          <p:cNvSpPr/>
          <p:nvPr/>
        </p:nvSpPr>
        <p:spPr bwMode="auto">
          <a:xfrm>
            <a:off x="3419872" y="1196752"/>
            <a:ext cx="1008112" cy="216024"/>
          </a:xfrm>
          <a:prstGeom prst="rightArrow">
            <a:avLst/>
          </a:prstGeom>
          <a:solidFill>
            <a:schemeClr val="accent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5750" marR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Tx/>
              <a:buFont typeface="Lucida Grande"/>
              <a:buChar char="‹"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  <a:ea typeface="ヒラギノ角ゴ ProN W3" charset="0"/>
              <a:cs typeface="Open Sans"/>
              <a:sym typeface="Gill Sans" charset="0"/>
            </a:endParaRPr>
          </a:p>
        </p:txBody>
      </p:sp>
      <p:sp>
        <p:nvSpPr>
          <p:cNvPr id="52" name="Right Arrow 51"/>
          <p:cNvSpPr/>
          <p:nvPr/>
        </p:nvSpPr>
        <p:spPr bwMode="auto">
          <a:xfrm>
            <a:off x="3419872" y="1448780"/>
            <a:ext cx="1008112" cy="216024"/>
          </a:xfrm>
          <a:prstGeom prst="rightArrow">
            <a:avLst/>
          </a:prstGeom>
          <a:solidFill>
            <a:schemeClr val="accent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5750" marR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Tx/>
              <a:buFont typeface="Lucida Grande"/>
              <a:buChar char="‹"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  <a:ea typeface="ヒラギノ角ゴ ProN W3" charset="0"/>
              <a:cs typeface="Open Sans"/>
              <a:sym typeface="Gill Sans" charset="0"/>
            </a:endParaRPr>
          </a:p>
        </p:txBody>
      </p:sp>
      <p:sp>
        <p:nvSpPr>
          <p:cNvPr id="53" name="Right Arrow 52"/>
          <p:cNvSpPr/>
          <p:nvPr/>
        </p:nvSpPr>
        <p:spPr bwMode="auto">
          <a:xfrm flipH="1">
            <a:off x="6156176" y="1700808"/>
            <a:ext cx="1008112" cy="216024"/>
          </a:xfrm>
          <a:prstGeom prst="rightArrow">
            <a:avLst/>
          </a:prstGeom>
          <a:solidFill>
            <a:schemeClr val="accent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5750" marR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Tx/>
              <a:buFont typeface="Lucida Grande"/>
              <a:buChar char="‹"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  <a:ea typeface="ヒラギノ角ゴ ProN W3" charset="0"/>
              <a:cs typeface="Open Sans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0893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TEE Uses Cases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0"/>
          </p:nvPr>
        </p:nvSpPr>
        <p:spPr>
          <a:xfrm>
            <a:off x="684213" y="1341438"/>
            <a:ext cx="7848600" cy="4895850"/>
          </a:xfrm>
        </p:spPr>
        <p:txBody>
          <a:bodyPr/>
          <a:lstStyle/>
          <a:p>
            <a:r>
              <a:rPr lang="en-US" sz="2000" dirty="0" smtClean="0"/>
              <a:t>DRM (Digital </a:t>
            </a:r>
            <a:r>
              <a:rPr lang="en-US" sz="2000" dirty="0" smtClean="0"/>
              <a:t>Rights </a:t>
            </a:r>
            <a:r>
              <a:rPr lang="en-US" sz="2000" dirty="0" smtClean="0"/>
              <a:t>Management)</a:t>
            </a:r>
          </a:p>
          <a:p>
            <a:r>
              <a:rPr lang="en-US" sz="2000" dirty="0" smtClean="0"/>
              <a:t>Trusted UI</a:t>
            </a:r>
          </a:p>
          <a:p>
            <a:r>
              <a:rPr lang="en-US" sz="2000" dirty="0" smtClean="0"/>
              <a:t>Authentication</a:t>
            </a:r>
          </a:p>
          <a:p>
            <a:pPr lvl="1"/>
            <a:r>
              <a:rPr lang="en-US" sz="2000" dirty="0" smtClean="0"/>
              <a:t>Certificate based authentication, OTP,..</a:t>
            </a:r>
          </a:p>
          <a:p>
            <a:pPr lvl="1"/>
            <a:r>
              <a:rPr lang="en-US" sz="2000" dirty="0" smtClean="0"/>
              <a:t>Handling biometric peripherals, storing and processing biometric data securely</a:t>
            </a:r>
          </a:p>
          <a:p>
            <a:r>
              <a:rPr lang="en-US" sz="2000" dirty="0" smtClean="0"/>
              <a:t>Integrity Protection &amp; Measurement</a:t>
            </a:r>
          </a:p>
          <a:p>
            <a:r>
              <a:rPr lang="en-US" sz="2000" dirty="0" smtClean="0"/>
              <a:t>Crypto and key management</a:t>
            </a:r>
          </a:p>
          <a:p>
            <a:pPr lvl="1"/>
            <a:r>
              <a:rPr lang="en-US" sz="2000" dirty="0" smtClean="0"/>
              <a:t>Secure key derivation, random data generation.</a:t>
            </a:r>
          </a:p>
          <a:p>
            <a:pPr lvl="1"/>
            <a:r>
              <a:rPr lang="en-US" sz="2000" dirty="0" smtClean="0"/>
              <a:t>Secure access to crypto HW accelerator</a:t>
            </a:r>
          </a:p>
          <a:p>
            <a:pPr lvl="1"/>
            <a:r>
              <a:rPr lang="en-US" sz="2000" dirty="0" smtClean="0"/>
              <a:t>Crypto operations</a:t>
            </a:r>
          </a:p>
          <a:p>
            <a:pPr lvl="1"/>
            <a:r>
              <a:rPr lang="en-US" sz="2000" dirty="0" smtClean="0"/>
              <a:t>Encapsulation of key material as well as sensitive data to ensure confidentiality and integrity</a:t>
            </a:r>
          </a:p>
          <a:p>
            <a:r>
              <a:rPr lang="en-US" sz="2000" dirty="0" smtClean="0"/>
              <a:t>Secure storage, rollback protection and more..</a:t>
            </a:r>
          </a:p>
          <a:p>
            <a:endParaRPr lang="en-US" sz="1600" dirty="0" smtClean="0"/>
          </a:p>
          <a:p>
            <a:pPr lvl="1"/>
            <a:endParaRPr lang="en-US" sz="2000" dirty="0" smtClean="0"/>
          </a:p>
          <a:p>
            <a:pPr marL="180000" lvl="1" indent="0">
              <a:buNone/>
            </a:pPr>
            <a:r>
              <a:rPr lang="en-US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544834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52464" y="177801"/>
            <a:ext cx="8023992" cy="1162967"/>
          </a:xfrm>
        </p:spPr>
        <p:txBody>
          <a:bodyPr/>
          <a:lstStyle/>
          <a:p>
            <a:r>
              <a:rPr lang="en-US" dirty="0" smtClean="0"/>
              <a:t>Android KitKat Keymaster as an example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0"/>
          </p:nvPr>
        </p:nvSpPr>
        <p:spPr>
          <a:xfrm>
            <a:off x="684213" y="1341438"/>
            <a:ext cx="7848600" cy="4895850"/>
          </a:xfrm>
        </p:spPr>
        <p:txBody>
          <a:bodyPr/>
          <a:lstStyle/>
          <a:p>
            <a:endParaRPr lang="en-US" sz="2000" dirty="0" smtClean="0"/>
          </a:p>
          <a:p>
            <a:r>
              <a:rPr lang="en-US" sz="2000" dirty="0" smtClean="0"/>
              <a:t>Android KitKat keymaster  utilizes TEE for crypto operations and key management</a:t>
            </a:r>
          </a:p>
          <a:p>
            <a:pPr lvl="1"/>
            <a:r>
              <a:rPr lang="en-US" sz="2000" dirty="0"/>
              <a:t>RSA, DSA and </a:t>
            </a:r>
            <a:r>
              <a:rPr lang="en-US" sz="2000" dirty="0" smtClean="0"/>
              <a:t>ECDSA algorithms supported</a:t>
            </a:r>
          </a:p>
          <a:p>
            <a:pPr lvl="1"/>
            <a:r>
              <a:rPr lang="en-US" sz="2000" dirty="0" smtClean="0"/>
              <a:t>Key </a:t>
            </a:r>
            <a:r>
              <a:rPr lang="en-US" sz="2000" dirty="0"/>
              <a:t>generation, sign, verify, import key data, get public </a:t>
            </a:r>
            <a:r>
              <a:rPr lang="en-US" sz="2000" dirty="0" smtClean="0"/>
              <a:t>key operations</a:t>
            </a:r>
          </a:p>
          <a:p>
            <a:r>
              <a:rPr lang="en-US" sz="2000" dirty="0" smtClean="0"/>
              <a:t>TEE specific HW module </a:t>
            </a:r>
            <a:r>
              <a:rPr lang="en-US" sz="2000" dirty="0" smtClean="0"/>
              <a:t>can be </a:t>
            </a:r>
            <a:r>
              <a:rPr lang="en-US" sz="2000" dirty="0" smtClean="0"/>
              <a:t>installed and it allows </a:t>
            </a:r>
            <a:r>
              <a:rPr lang="en-US" sz="2000" dirty="0" smtClean="0"/>
              <a:t>using TEE applications for the required functionality</a:t>
            </a:r>
          </a:p>
          <a:p>
            <a:r>
              <a:rPr lang="en-US" sz="2000" dirty="0" smtClean="0"/>
              <a:t>Abstract APIs</a:t>
            </a:r>
          </a:p>
          <a:p>
            <a:r>
              <a:rPr lang="en-US" sz="2000" dirty="0" smtClean="0"/>
              <a:t>Isolation of key material between client applications</a:t>
            </a:r>
          </a:p>
          <a:p>
            <a:pPr lvl="1"/>
            <a:endParaRPr lang="en-US" sz="1800" dirty="0" smtClean="0"/>
          </a:p>
          <a:p>
            <a:pPr marL="180000" lvl="1" indent="0">
              <a:buNone/>
            </a:pPr>
            <a:r>
              <a:rPr lang="en-US" sz="1800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971730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Trustonic’s position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0"/>
          </p:nvPr>
        </p:nvSpPr>
        <p:spPr>
          <a:xfrm>
            <a:off x="684213" y="1341438"/>
            <a:ext cx="7848600" cy="4895850"/>
          </a:xfrm>
        </p:spPr>
        <p:txBody>
          <a:bodyPr/>
          <a:lstStyle/>
          <a:p>
            <a:r>
              <a:rPr lang="en-US" sz="2400" dirty="0" smtClean="0"/>
              <a:t>ARM TrustZone</a:t>
            </a:r>
            <a:r>
              <a:rPr lang="en-US" sz="2400" baseline="30000" dirty="0" smtClean="0"/>
              <a:t>®</a:t>
            </a:r>
            <a:r>
              <a:rPr lang="en-US" sz="2400" dirty="0" smtClean="0"/>
              <a:t> based TEE solutions </a:t>
            </a:r>
          </a:p>
          <a:p>
            <a:pPr lvl="1"/>
            <a:r>
              <a:rPr lang="en-US" dirty="0" smtClean="0"/>
              <a:t>allow easy and cost effective deployment of TEE applications</a:t>
            </a:r>
          </a:p>
          <a:p>
            <a:pPr lvl="1"/>
            <a:r>
              <a:rPr lang="en-US" dirty="0" smtClean="0"/>
              <a:t>already available on millions of devices (Trustonic TEE solutions is currently running on ~250 million device </a:t>
            </a:r>
            <a:r>
              <a:rPr lang="en-US" dirty="0" smtClean="0"/>
              <a:t>the </a:t>
            </a:r>
            <a:r>
              <a:rPr lang="en-US" dirty="0" smtClean="0"/>
              <a:t>number is growing)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lso spreading to desktops </a:t>
            </a:r>
            <a:r>
              <a:rPr lang="en-US" dirty="0" smtClean="0"/>
              <a:t>and laptops with the adoption of ARMv8 based SoCs and </a:t>
            </a:r>
            <a:r>
              <a:rPr lang="en-US" dirty="0"/>
              <a:t>ARM based </a:t>
            </a:r>
            <a:r>
              <a:rPr lang="en-US" dirty="0" smtClean="0"/>
              <a:t>AMD </a:t>
            </a:r>
            <a:r>
              <a:rPr lang="en-US" dirty="0"/>
              <a:t>platform security processor </a:t>
            </a:r>
            <a:r>
              <a:rPr lang="en-US" dirty="0" smtClean="0"/>
              <a:t>(PSP) </a:t>
            </a:r>
            <a:r>
              <a:rPr lang="en-US" dirty="0"/>
              <a:t>technology</a:t>
            </a:r>
            <a:endParaRPr lang="en-US" dirty="0" smtClean="0"/>
          </a:p>
          <a:p>
            <a:pPr lvl="1"/>
            <a:r>
              <a:rPr lang="en-US" dirty="0" smtClean="0"/>
              <a:t>already being used for various uses cases as described earlier</a:t>
            </a:r>
          </a:p>
          <a:p>
            <a:endParaRPr lang="en-US" sz="1600" dirty="0" smtClean="0"/>
          </a:p>
          <a:p>
            <a:pPr lvl="1"/>
            <a:endParaRPr lang="en-US" sz="2000" dirty="0" smtClean="0"/>
          </a:p>
          <a:p>
            <a:pPr marL="180000" lvl="1" indent="0">
              <a:buNone/>
            </a:pPr>
            <a:r>
              <a:rPr lang="en-US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00820834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Trustonic’s position (cont’d)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0"/>
          </p:nvPr>
        </p:nvSpPr>
        <p:spPr>
          <a:xfrm>
            <a:off x="684213" y="1341438"/>
            <a:ext cx="7848600" cy="4895850"/>
          </a:xfrm>
        </p:spPr>
        <p:txBody>
          <a:bodyPr/>
          <a:lstStyle/>
          <a:p>
            <a:r>
              <a:rPr lang="en-US" sz="2400" dirty="0" smtClean="0"/>
              <a:t>The solution to be adopted by W3C should</a:t>
            </a:r>
          </a:p>
          <a:p>
            <a:pPr lvl="1"/>
            <a:r>
              <a:rPr lang="en-US" dirty="0" smtClean="0"/>
              <a:t>be based </a:t>
            </a:r>
            <a:r>
              <a:rPr lang="en-US" dirty="0" smtClean="0"/>
              <a:t>on the </a:t>
            </a:r>
            <a:r>
              <a:rPr lang="en-US" dirty="0" smtClean="0"/>
              <a:t>use of standard JavaScript APIs and/or HTML tags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ave abstraction layer for low level implementations that allows the usage of TEE/SE modules</a:t>
            </a:r>
          </a:p>
          <a:p>
            <a:pPr lvl="1"/>
            <a:r>
              <a:rPr lang="en-US" dirty="0" smtClean="0"/>
              <a:t>allow Web applications to chose and use TEE/SE applications for crypto operations, key management as well as authentication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llow checking and installing TEE/SE applications from Web applications</a:t>
            </a:r>
          </a:p>
          <a:p>
            <a:endParaRPr lang="en-US" sz="1600" dirty="0" smtClean="0"/>
          </a:p>
          <a:p>
            <a:pPr lvl="1"/>
            <a:endParaRPr lang="en-US" sz="2000" dirty="0" smtClean="0"/>
          </a:p>
          <a:p>
            <a:pPr marL="180000" lvl="1" indent="0">
              <a:buNone/>
            </a:pPr>
            <a:r>
              <a:rPr lang="en-US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69871546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ustonic_v5">
  <a:themeElements>
    <a:clrScheme name="Trustonic">
      <a:dk1>
        <a:srgbClr val="2C2A29"/>
      </a:dk1>
      <a:lt1>
        <a:srgbClr val="FFFFFF"/>
      </a:lt1>
      <a:dk2>
        <a:srgbClr val="2C2A29"/>
      </a:dk2>
      <a:lt2>
        <a:srgbClr val="888B8D"/>
      </a:lt2>
      <a:accent1>
        <a:srgbClr val="00A9E0"/>
      </a:accent1>
      <a:accent2>
        <a:srgbClr val="EFAE00"/>
      </a:accent2>
      <a:accent3>
        <a:srgbClr val="D7DF23"/>
      </a:accent3>
      <a:accent4>
        <a:srgbClr val="EE2A7B"/>
      </a:accent4>
      <a:accent5>
        <a:srgbClr val="888B8D"/>
      </a:accent5>
      <a:accent6>
        <a:srgbClr val="2C2A29"/>
      </a:accent6>
      <a:hlink>
        <a:srgbClr val="EE2A7B"/>
      </a:hlink>
      <a:folHlink>
        <a:srgbClr val="D7DF23"/>
      </a:folHlink>
    </a:clrScheme>
    <a:fontScheme name="Trustonic">
      <a:majorFont>
        <a:latin typeface="Open Sans Semi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Open-Sans"/>
        <a:ea typeface=""/>
        <a:cs typeface=""/>
        <a:font script="Jpan" typeface="ＭＳ Ｐ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blurRad="50800" dist="38100" dir="2700000" algn="tl" rotWithShape="0">
            <a:srgbClr val="000000">
              <a:alpha val="43000"/>
            </a:srgbClr>
          </a:outerShdw>
        </a:effectLst>
        <a:ex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Open Sans"/>
            <a:ea typeface="ヒラギノ角ゴ ProN W3" charset="0"/>
            <a:cs typeface="Open Sans"/>
            <a:sym typeface="Gill Sans" charset="0"/>
          </a:defRPr>
        </a:defPPr>
      </a:lstStyle>
    </a:spDef>
    <a:lnDef>
      <a:spPr bwMode="auto"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triangle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rtlCol="0">
        <a:spAutoFit/>
      </a:bodyPr>
      <a:lstStyle>
        <a:defPPr>
          <a:defRPr dirty="0" smtClean="0">
            <a:latin typeface="Open Sans"/>
            <a:cs typeface="Open Sans"/>
          </a:defRPr>
        </a:defPPr>
      </a:lstStyle>
    </a:txDef>
  </a:objectDefaults>
  <a:extraClrSchemeLst>
    <a:extraClrScheme>
      <a:clrScheme name="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0A7EC59224944FB7ECEBA1BD32F611" ma:contentTypeVersion="0" ma:contentTypeDescription="Create a new document." ma:contentTypeScope="" ma:versionID="43815d39b1a2160aad2a2c8cfa34f58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ED336F4-D558-45EB-957D-5A51F59D13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AC292BD-85CD-43B4-A5A3-81CCE2D4C55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7A5B42-5041-4FC2-A535-7E5BC988B1DE}">
  <ds:schemaRefs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Trustonic_v5</Template>
  <TotalTime>1772</TotalTime>
  <Pages>0</Pages>
  <Words>408</Words>
  <Characters>0</Characters>
  <Application>Microsoft Office PowerPoint</Application>
  <PresentationFormat>On-screen Show (4:3)</PresentationFormat>
  <Lines>0</Lines>
  <Paragraphs>100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Trustonic_v5</vt:lpstr>
      <vt:lpstr>PowerPoint Presentation</vt:lpstr>
      <vt:lpstr>Why use a TEE?</vt:lpstr>
      <vt:lpstr>Where does a TEE fit?</vt:lpstr>
      <vt:lpstr>TEE Uses Cases</vt:lpstr>
      <vt:lpstr>Android KitKat Keymaster as an example</vt:lpstr>
      <vt:lpstr>Trustonic’s position</vt:lpstr>
      <vt:lpstr>Trustonic’s position (cont’d)</vt:lpstr>
    </vt:vector>
  </TitlesOfParts>
  <Company>Trustonic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Ilhan Gurel</dc:creator>
  <cp:lastModifiedBy>Ilhan Gurel</cp:lastModifiedBy>
  <cp:revision>54</cp:revision>
  <dcterms:created xsi:type="dcterms:W3CDTF">2013-02-12T10:32:57Z</dcterms:created>
  <dcterms:modified xsi:type="dcterms:W3CDTF">2014-09-09T03:47:10Z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0x010100040A7EC59224944FB7ECEBA1BD32F611</vt:lpwstr>
  </property>
</Properties>
</file>